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4.xml" ContentType="application/vnd.openxmlformats-officedocument.theme+xml"/>
  <Override PartName="/ppt/slideLayouts/slideLayout10.xml" ContentType="application/vnd.openxmlformats-officedocument.presentationml.slideLayout+xml"/>
  <Override PartName="/ppt/theme/theme5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6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theme/theme8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9.xml" ContentType="application/vnd.openxmlformats-officedocument.theme+xml"/>
  <Override PartName="/ppt/slideLayouts/slideLayout20.xml" ContentType="application/vnd.openxmlformats-officedocument.presentationml.slideLayout+xml"/>
  <Override PartName="/ppt/theme/theme10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11.xml" ContentType="application/vnd.openxmlformats-officedocument.theme+xml"/>
  <Override PartName="/ppt/slideLayouts/slideLayout23.xml" ContentType="application/vnd.openxmlformats-officedocument.presentationml.slideLayout+xml"/>
  <Override PartName="/ppt/theme/theme12.xml" ContentType="application/vnd.openxmlformats-officedocument.theme+xml"/>
  <Override PartName="/ppt/slideLayouts/slideLayout24.xml" ContentType="application/vnd.openxmlformats-officedocument.presentationml.slideLayout+xml"/>
  <Override PartName="/ppt/theme/theme1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14.xml" ContentType="application/vnd.openxmlformats-officedocument.theme+xml"/>
  <Override PartName="/ppt/slideLayouts/slideLayout27.xml" ContentType="application/vnd.openxmlformats-officedocument.presentationml.slideLayout+xml"/>
  <Override PartName="/ppt/theme/theme15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6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17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18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19.xml" ContentType="application/vnd.openxmlformats-officedocument.theme+xml"/>
  <Override PartName="/ppt/slideLayouts/slideLayout38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charts/chart6.xml" ContentType="application/vnd.openxmlformats-officedocument.drawingml.chart+xml"/>
  <Override PartName="/ppt/theme/themeOverride5.xml" ContentType="application/vnd.openxmlformats-officedocument.themeOverride+xml"/>
  <Override PartName="/ppt/charts/chart7.xml" ContentType="application/vnd.openxmlformats-officedocument.drawingml.chart+xml"/>
  <Override PartName="/ppt/theme/themeOverride6.xml" ContentType="application/vnd.openxmlformats-officedocument.themeOverride+xml"/>
  <Override PartName="/ppt/charts/chart8.xml" ContentType="application/vnd.openxmlformats-officedocument.drawingml.chart+xml"/>
  <Override PartName="/ppt/theme/themeOverride7.xml" ContentType="application/vnd.openxmlformats-officedocument.themeOverride+xml"/>
  <Override PartName="/ppt/charts/chart9.xml" ContentType="application/vnd.openxmlformats-officedocument.drawingml.chart+xml"/>
  <Override PartName="/ppt/theme/themeOverride8.xml" ContentType="application/vnd.openxmlformats-officedocument.themeOverride+xml"/>
  <Override PartName="/ppt/charts/chart10.xml" ContentType="application/vnd.openxmlformats-officedocument.drawingml.chart+xml"/>
  <Override PartName="/ppt/theme/themeOverride9.xml" ContentType="application/vnd.openxmlformats-officedocument.themeOverride+xml"/>
  <Override PartName="/ppt/charts/chart11.xml" ContentType="application/vnd.openxmlformats-officedocument.drawingml.chart+xml"/>
  <Override PartName="/ppt/theme/themeOverride10.xml" ContentType="application/vnd.openxmlformats-officedocument.themeOverride+xml"/>
  <Override PartName="/ppt/notesSlides/notesSlide7.xml" ContentType="application/vnd.openxmlformats-officedocument.presentationml.notesSlide+xml"/>
  <Override PartName="/ppt/charts/chart12.xml" ContentType="application/vnd.openxmlformats-officedocument.drawingml.chart+xml"/>
  <Override PartName="/ppt/theme/themeOverride11.xml" ContentType="application/vnd.openxmlformats-officedocument.themeOverride+xml"/>
  <Override PartName="/ppt/charts/chart13.xml" ContentType="application/vnd.openxmlformats-officedocument.drawingml.chart+xml"/>
  <Override PartName="/ppt/theme/themeOverride12.xml" ContentType="application/vnd.openxmlformats-officedocument.themeOverride+xml"/>
  <Override PartName="/ppt/charts/chart14.xml" ContentType="application/vnd.openxmlformats-officedocument.drawingml.chart+xml"/>
  <Override PartName="/ppt/theme/themeOverride13.xml" ContentType="application/vnd.openxmlformats-officedocument.themeOverride+xml"/>
  <Override PartName="/ppt/charts/chart15.xml" ContentType="application/vnd.openxmlformats-officedocument.drawingml.chart+xml"/>
  <Override PartName="/ppt/theme/themeOverride14.xml" ContentType="application/vnd.openxmlformats-officedocument.themeOverride+xml"/>
  <Override PartName="/ppt/charts/chart16.xml" ContentType="application/vnd.openxmlformats-officedocument.drawingml.chart+xml"/>
  <Override PartName="/ppt/theme/themeOverride15.xml" ContentType="application/vnd.openxmlformats-officedocument.themeOverride+xml"/>
  <Override PartName="/ppt/charts/chart17.xml" ContentType="application/vnd.openxmlformats-officedocument.drawingml.chart+xml"/>
  <Override PartName="/ppt/theme/themeOverride16.xml" ContentType="application/vnd.openxmlformats-officedocument.themeOverride+xml"/>
  <Override PartName="/ppt/charts/chart18.xml" ContentType="application/vnd.openxmlformats-officedocument.drawingml.chart+xml"/>
  <Override PartName="/ppt/theme/themeOverride17.xml" ContentType="application/vnd.openxmlformats-officedocument.themeOverride+xml"/>
  <Override PartName="/ppt/charts/chart19.xml" ContentType="application/vnd.openxmlformats-officedocument.drawingml.chart+xml"/>
  <Override PartName="/ppt/theme/themeOverride18.xml" ContentType="application/vnd.openxmlformats-officedocument.themeOverride+xml"/>
  <Override PartName="/ppt/charts/chart20.xml" ContentType="application/vnd.openxmlformats-officedocument.drawingml.chart+xml"/>
  <Override PartName="/ppt/theme/themeOverride19.xml" ContentType="application/vnd.openxmlformats-officedocument.themeOverride+xml"/>
  <Override PartName="/ppt/notesSlides/notesSlide8.xml" ContentType="application/vnd.openxmlformats-officedocument.presentationml.notesSlide+xml"/>
  <Override PartName="/ppt/charts/chart21.xml" ContentType="application/vnd.openxmlformats-officedocument.drawingml.chart+xml"/>
  <Override PartName="/ppt/theme/themeOverride20.xml" ContentType="application/vnd.openxmlformats-officedocument.themeOverride+xml"/>
  <Override PartName="/ppt/charts/chart22.xml" ContentType="application/vnd.openxmlformats-officedocument.drawingml.chart+xml"/>
  <Override PartName="/ppt/theme/themeOverride21.xml" ContentType="application/vnd.openxmlformats-officedocument.themeOverride+xml"/>
  <Override PartName="/ppt/charts/chart23.xml" ContentType="application/vnd.openxmlformats-officedocument.drawingml.chart+xml"/>
  <Override PartName="/ppt/theme/themeOverride22.xml" ContentType="application/vnd.openxmlformats-officedocument.themeOverride+xml"/>
  <Override PartName="/ppt/charts/chart24.xml" ContentType="application/vnd.openxmlformats-officedocument.drawingml.chart+xml"/>
  <Override PartName="/ppt/theme/themeOverride23.xml" ContentType="application/vnd.openxmlformats-officedocument.themeOverride+xml"/>
  <Override PartName="/ppt/charts/chart25.xml" ContentType="application/vnd.openxmlformats-officedocument.drawingml.chart+xml"/>
  <Override PartName="/ppt/theme/themeOverride24.xml" ContentType="application/vnd.openxmlformats-officedocument.themeOverride+xml"/>
  <Override PartName="/ppt/charts/chart26.xml" ContentType="application/vnd.openxmlformats-officedocument.drawingml.chart+xml"/>
  <Override PartName="/ppt/theme/themeOverride25.xml" ContentType="application/vnd.openxmlformats-officedocument.themeOverride+xml"/>
  <Override PartName="/ppt/charts/chart27.xml" ContentType="application/vnd.openxmlformats-officedocument.drawingml.chart+xml"/>
  <Override PartName="/ppt/theme/themeOverride26.xml" ContentType="application/vnd.openxmlformats-officedocument.themeOverride+xml"/>
  <Override PartName="/ppt/charts/chart28.xml" ContentType="application/vnd.openxmlformats-officedocument.drawingml.chart+xml"/>
  <Override PartName="/ppt/theme/themeOverride27.xml" ContentType="application/vnd.openxmlformats-officedocument.themeOverride+xml"/>
  <Override PartName="/ppt/charts/chart29.xml" ContentType="application/vnd.openxmlformats-officedocument.drawingml.chart+xml"/>
  <Override PartName="/ppt/theme/themeOverride28.xml" ContentType="application/vnd.openxmlformats-officedocument.themeOverride+xml"/>
  <Override PartName="/ppt/notesSlides/notesSlide9.xml" ContentType="application/vnd.openxmlformats-officedocument.presentationml.notesSlide+xml"/>
  <Override PartName="/ppt/charts/chart30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31.xml" ContentType="application/vnd.openxmlformats-officedocument.drawingml.chart+xml"/>
  <Override PartName="/ppt/theme/themeOverride29.xml" ContentType="application/vnd.openxmlformats-officedocument.themeOverr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6" r:id="rId3"/>
    <p:sldMasterId id="2147483680" r:id="rId4"/>
    <p:sldMasterId id="2147483684" r:id="rId5"/>
    <p:sldMasterId id="2147483687" r:id="rId6"/>
    <p:sldMasterId id="2147483691" r:id="rId7"/>
    <p:sldMasterId id="2147483695" r:id="rId8"/>
    <p:sldMasterId id="2147483697" r:id="rId9"/>
    <p:sldMasterId id="2147483700" r:id="rId10"/>
    <p:sldMasterId id="2147483702" r:id="rId11"/>
    <p:sldMasterId id="2147483705" r:id="rId12"/>
    <p:sldMasterId id="2147483707" r:id="rId13"/>
    <p:sldMasterId id="2147483709" r:id="rId14"/>
    <p:sldMasterId id="2147483712" r:id="rId15"/>
    <p:sldMasterId id="2147483714" r:id="rId16"/>
    <p:sldMasterId id="2147483717" r:id="rId17"/>
    <p:sldMasterId id="2147483720" r:id="rId18"/>
    <p:sldMasterId id="2147483724" r:id="rId19"/>
    <p:sldMasterId id="2147483728" r:id="rId20"/>
  </p:sldMasterIdLst>
  <p:notesMasterIdLst>
    <p:notesMasterId r:id="rId41"/>
  </p:notesMasterIdLst>
  <p:sldIdLst>
    <p:sldId id="1165" r:id="rId21"/>
    <p:sldId id="1137" r:id="rId22"/>
    <p:sldId id="1149" r:id="rId23"/>
    <p:sldId id="1150" r:id="rId24"/>
    <p:sldId id="1181" r:id="rId25"/>
    <p:sldId id="1151" r:id="rId26"/>
    <p:sldId id="1182" r:id="rId27"/>
    <p:sldId id="1180" r:id="rId28"/>
    <p:sldId id="1174" r:id="rId29"/>
    <p:sldId id="1179" r:id="rId30"/>
    <p:sldId id="1171" r:id="rId31"/>
    <p:sldId id="1162" r:id="rId32"/>
    <p:sldId id="1144" r:id="rId33"/>
    <p:sldId id="1173" r:id="rId34"/>
    <p:sldId id="1183" r:id="rId35"/>
    <p:sldId id="1178" r:id="rId36"/>
    <p:sldId id="1184" r:id="rId37"/>
    <p:sldId id="1147" r:id="rId38"/>
    <p:sldId id="1079" r:id="rId39"/>
    <p:sldId id="1041" r:id="rId40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968"/>
    <a:srgbClr val="7F7F7F"/>
    <a:srgbClr val="A6A6A6"/>
    <a:srgbClr val="339933"/>
    <a:srgbClr val="385D8A"/>
    <a:srgbClr val="FFFF99"/>
    <a:srgbClr val="558ED5"/>
    <a:srgbClr val="3F6D19"/>
    <a:srgbClr val="006600"/>
    <a:srgbClr val="0058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FD0F851-EC5A-4D38-B0AD-8093EC10F338}" styleName="Estilo claro 1 - Acento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B4B98B0-60AC-42C2-AFA5-B58CD77FA1E5}" styleName="Estilo claro 1 - Acent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647" autoAdjust="0"/>
    <p:restoredTop sz="94624" autoAdjust="0"/>
  </p:normalViewPr>
  <p:slideViewPr>
    <p:cSldViewPr>
      <p:cViewPr varScale="1">
        <p:scale>
          <a:sx n="82" d="100"/>
          <a:sy n="82" d="100"/>
        </p:scale>
        <p:origin x="207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6.xml"/><Relationship Id="rId39" Type="http://schemas.openxmlformats.org/officeDocument/2006/relationships/slide" Target="slides/slide19.xml"/><Relationship Id="rId21" Type="http://schemas.openxmlformats.org/officeDocument/2006/relationships/slide" Target="slides/slide1.xml"/><Relationship Id="rId34" Type="http://schemas.openxmlformats.org/officeDocument/2006/relationships/slide" Target="slides/slide14.xml"/><Relationship Id="rId42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4.xml"/><Relationship Id="rId32" Type="http://schemas.openxmlformats.org/officeDocument/2006/relationships/slide" Target="slides/slide12.xml"/><Relationship Id="rId37" Type="http://schemas.openxmlformats.org/officeDocument/2006/relationships/slide" Target="slides/slide17.xml"/><Relationship Id="rId40" Type="http://schemas.openxmlformats.org/officeDocument/2006/relationships/slide" Target="slides/slide20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3.xml"/><Relationship Id="rId28" Type="http://schemas.openxmlformats.org/officeDocument/2006/relationships/slide" Target="slides/slide8.xml"/><Relationship Id="rId36" Type="http://schemas.openxmlformats.org/officeDocument/2006/relationships/slide" Target="slides/slide16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11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2.xml"/><Relationship Id="rId27" Type="http://schemas.openxmlformats.org/officeDocument/2006/relationships/slide" Target="slides/slide7.xml"/><Relationship Id="rId30" Type="http://schemas.openxmlformats.org/officeDocument/2006/relationships/slide" Target="slides/slide10.xml"/><Relationship Id="rId35" Type="http://schemas.openxmlformats.org/officeDocument/2006/relationships/slide" Target="slides/slide15.xml"/><Relationship Id="rId43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5.xml"/><Relationship Id="rId33" Type="http://schemas.openxmlformats.org/officeDocument/2006/relationships/slide" Target="slides/slide13.xml"/><Relationship Id="rId38" Type="http://schemas.openxmlformats.org/officeDocument/2006/relationships/slide" Target="slides/slide18.xml"/><Relationship Id="rId20" Type="http://schemas.openxmlformats.org/officeDocument/2006/relationships/slideMaster" Target="slideMasters/slideMaster20.xml"/><Relationship Id="rId41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5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6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7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8.xlsx"/><Relationship Id="rId1" Type="http://schemas.openxmlformats.org/officeDocument/2006/relationships/themeOverride" Target="../theme/themeOverride8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9.xlsx"/><Relationship Id="rId1" Type="http://schemas.openxmlformats.org/officeDocument/2006/relationships/themeOverride" Target="../theme/themeOverride9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0.xlsx"/><Relationship Id="rId1" Type="http://schemas.openxmlformats.org/officeDocument/2006/relationships/themeOverride" Target="../theme/themeOverride10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1.xlsx"/><Relationship Id="rId1" Type="http://schemas.openxmlformats.org/officeDocument/2006/relationships/themeOverride" Target="../theme/themeOverride11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2.xlsx"/><Relationship Id="rId1" Type="http://schemas.openxmlformats.org/officeDocument/2006/relationships/themeOverride" Target="../theme/themeOverride12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3.xlsx"/><Relationship Id="rId1" Type="http://schemas.openxmlformats.org/officeDocument/2006/relationships/themeOverride" Target="../theme/themeOverride13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4.xlsx"/><Relationship Id="rId1" Type="http://schemas.openxmlformats.org/officeDocument/2006/relationships/themeOverride" Target="../theme/themeOverride14.xm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5.xlsx"/><Relationship Id="rId1" Type="http://schemas.openxmlformats.org/officeDocument/2006/relationships/themeOverride" Target="../theme/themeOverride15.xm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6.xlsx"/><Relationship Id="rId1" Type="http://schemas.openxmlformats.org/officeDocument/2006/relationships/themeOverride" Target="../theme/themeOverride16.xm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7.xlsx"/><Relationship Id="rId1" Type="http://schemas.openxmlformats.org/officeDocument/2006/relationships/themeOverride" Target="../theme/themeOverride17.xm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8.xlsx"/><Relationship Id="rId1" Type="http://schemas.openxmlformats.org/officeDocument/2006/relationships/themeOverride" Target="../theme/themeOverride18.xm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9.xlsx"/><Relationship Id="rId1" Type="http://schemas.openxmlformats.org/officeDocument/2006/relationships/themeOverride" Target="../theme/themeOverride19.xm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0.xlsx"/><Relationship Id="rId1" Type="http://schemas.openxmlformats.org/officeDocument/2006/relationships/themeOverride" Target="../theme/themeOverride20.xml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1.xlsx"/><Relationship Id="rId1" Type="http://schemas.openxmlformats.org/officeDocument/2006/relationships/themeOverride" Target="../theme/themeOverride21.xml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2.xlsx"/><Relationship Id="rId1" Type="http://schemas.openxmlformats.org/officeDocument/2006/relationships/themeOverride" Target="../theme/themeOverride22.xml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3.xlsx"/><Relationship Id="rId1" Type="http://schemas.openxmlformats.org/officeDocument/2006/relationships/themeOverride" Target="../theme/themeOverride23.xml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4.xlsx"/><Relationship Id="rId1" Type="http://schemas.openxmlformats.org/officeDocument/2006/relationships/themeOverride" Target="../theme/themeOverride24.xml"/></Relationships>
</file>

<file path=ppt/charts/_rels/chart2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5.xlsx"/><Relationship Id="rId1" Type="http://schemas.openxmlformats.org/officeDocument/2006/relationships/themeOverride" Target="../theme/themeOverride25.xml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6.xlsx"/><Relationship Id="rId1" Type="http://schemas.openxmlformats.org/officeDocument/2006/relationships/themeOverride" Target="../theme/themeOverride26.xml"/></Relationships>
</file>

<file path=ppt/charts/_rels/chart2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7.xlsx"/><Relationship Id="rId1" Type="http://schemas.openxmlformats.org/officeDocument/2006/relationships/themeOverride" Target="../theme/themeOverride27.xml"/></Relationships>
</file>

<file path=ppt/charts/_rels/chart2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8.xlsx"/><Relationship Id="rId1" Type="http://schemas.openxmlformats.org/officeDocument/2006/relationships/themeOverride" Target="../theme/themeOverride28.xml"/></Relationships>
</file>

<file path=ppt/charts/_rels/chart3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9.xlsx"/></Relationships>
</file>

<file path=ppt/charts/_rels/chart3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0.xlsx"/><Relationship Id="rId1" Type="http://schemas.openxmlformats.org/officeDocument/2006/relationships/themeOverride" Target="../theme/themeOverride2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2198464271447345"/>
          <c:y val="4.7810517248464577E-3"/>
          <c:w val="0.50056003483519429"/>
          <c:h val="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Sept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  <a:ln>
              <a:noFill/>
            </a:ln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A0A6-4FA9-A609-1ED328782628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A0A6-4FA9-A609-1ED328782628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A0A6-4FA9-A609-1ED328782628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A0A6-4FA9-A609-1ED328782628}"/>
              </c:ext>
            </c:extLst>
          </c:dPt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4-A0A6-4FA9-A609-1ED32878262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800" b="1"/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Hoja1!$A$2:$A$16</c:f>
              <c:strCache>
                <c:ptCount val="15"/>
                <c:pt idx="0">
                  <c:v>Pobreza</c:v>
                </c:pt>
                <c:pt idx="1">
                  <c:v>Inseguridad</c:v>
                </c:pt>
                <c:pt idx="2">
                  <c:v>Desocupación</c:v>
                </c:pt>
                <c:pt idx="3">
                  <c:v>Bajos salarios</c:v>
                </c:pt>
                <c:pt idx="4">
                  <c:v>Inflación</c:v>
                </c:pt>
                <c:pt idx="5">
                  <c:v>Estado de las jubilaciones y pensiones</c:v>
                </c:pt>
                <c:pt idx="6">
                  <c:v>Corrupción</c:v>
                </c:pt>
                <c:pt idx="7">
                  <c:v>La presión impositiva. Los impuestos</c:v>
                </c:pt>
                <c:pt idx="8">
                  <c:v>Estado de la educación</c:v>
                </c:pt>
                <c:pt idx="9">
                  <c:v>Estado del sistema de salud</c:v>
                </c:pt>
                <c:pt idx="10">
                  <c:v>Narcotráfico</c:v>
                </c:pt>
                <c:pt idx="11">
                  <c:v>Situación del sistema judicial</c:v>
                </c:pt>
                <c:pt idx="12">
                  <c:v>Distribución del ingreso</c:v>
                </c:pt>
                <c:pt idx="13">
                  <c:v>Negociación de paritarias</c:v>
                </c:pt>
                <c:pt idx="14">
                  <c:v>Violencia de género y familiar</c:v>
                </c:pt>
              </c:strCache>
            </c:strRef>
          </c:cat>
          <c:val>
            <c:numRef>
              <c:f>Hoja1!$B$2:$B$16</c:f>
              <c:numCache>
                <c:formatCode>###0%</c:formatCode>
                <c:ptCount val="15"/>
                <c:pt idx="0">
                  <c:v>0.75</c:v>
                </c:pt>
                <c:pt idx="1">
                  <c:v>0.67</c:v>
                </c:pt>
                <c:pt idx="2">
                  <c:v>0.65</c:v>
                </c:pt>
                <c:pt idx="3">
                  <c:v>0.64</c:v>
                </c:pt>
                <c:pt idx="4">
                  <c:v>0.6</c:v>
                </c:pt>
                <c:pt idx="5">
                  <c:v>0.57999999999999996</c:v>
                </c:pt>
                <c:pt idx="6">
                  <c:v>0.5</c:v>
                </c:pt>
                <c:pt idx="7">
                  <c:v>0.47</c:v>
                </c:pt>
                <c:pt idx="8">
                  <c:v>0.46</c:v>
                </c:pt>
                <c:pt idx="9">
                  <c:v>0.45</c:v>
                </c:pt>
                <c:pt idx="10">
                  <c:v>0.39</c:v>
                </c:pt>
                <c:pt idx="11">
                  <c:v>0.33</c:v>
                </c:pt>
                <c:pt idx="12">
                  <c:v>0.32</c:v>
                </c:pt>
                <c:pt idx="13">
                  <c:v>0.23</c:v>
                </c:pt>
                <c:pt idx="14">
                  <c:v>0.22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A0A6-4FA9-A609-1ED328782628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Ago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</c:spPr>
          <c:invertIfNegative val="0"/>
          <c:cat>
            <c:strRef>
              <c:f>Hoja1!$A$2:$A$16</c:f>
              <c:strCache>
                <c:ptCount val="15"/>
                <c:pt idx="0">
                  <c:v>Pobreza</c:v>
                </c:pt>
                <c:pt idx="1">
                  <c:v>Inseguridad</c:v>
                </c:pt>
                <c:pt idx="2">
                  <c:v>Desocupación</c:v>
                </c:pt>
                <c:pt idx="3">
                  <c:v>Bajos salarios</c:v>
                </c:pt>
                <c:pt idx="4">
                  <c:v>Inflación</c:v>
                </c:pt>
                <c:pt idx="5">
                  <c:v>Estado de las jubilaciones y pensiones</c:v>
                </c:pt>
                <c:pt idx="6">
                  <c:v>Corrupción</c:v>
                </c:pt>
                <c:pt idx="7">
                  <c:v>La presión impositiva. Los impuestos</c:v>
                </c:pt>
                <c:pt idx="8">
                  <c:v>Estado de la educación</c:v>
                </c:pt>
                <c:pt idx="9">
                  <c:v>Estado del sistema de salud</c:v>
                </c:pt>
                <c:pt idx="10">
                  <c:v>Narcotráfico</c:v>
                </c:pt>
                <c:pt idx="11">
                  <c:v>Situación del sistema judicial</c:v>
                </c:pt>
                <c:pt idx="12">
                  <c:v>Distribución del ingreso</c:v>
                </c:pt>
                <c:pt idx="13">
                  <c:v>Negociación de paritarias</c:v>
                </c:pt>
                <c:pt idx="14">
                  <c:v>Violencia de género y familiar</c:v>
                </c:pt>
              </c:strCache>
            </c:strRef>
          </c:cat>
          <c:val>
            <c:numRef>
              <c:f>Hoja1!$C$2:$C$16</c:f>
              <c:numCache>
                <c:formatCode>###0%</c:formatCode>
                <c:ptCount val="15"/>
                <c:pt idx="0">
                  <c:v>0.71</c:v>
                </c:pt>
                <c:pt idx="1">
                  <c:v>0.6</c:v>
                </c:pt>
                <c:pt idx="2">
                  <c:v>0.71</c:v>
                </c:pt>
                <c:pt idx="3">
                  <c:v>0.64</c:v>
                </c:pt>
                <c:pt idx="4">
                  <c:v>0.62</c:v>
                </c:pt>
                <c:pt idx="5">
                  <c:v>0.56000000000000005</c:v>
                </c:pt>
                <c:pt idx="6">
                  <c:v>0.51</c:v>
                </c:pt>
                <c:pt idx="7">
                  <c:v>0.42</c:v>
                </c:pt>
                <c:pt idx="8">
                  <c:v>0.59</c:v>
                </c:pt>
                <c:pt idx="9">
                  <c:v>0.5</c:v>
                </c:pt>
                <c:pt idx="10">
                  <c:v>0.43</c:v>
                </c:pt>
                <c:pt idx="11">
                  <c:v>0.44</c:v>
                </c:pt>
                <c:pt idx="12">
                  <c:v>0.46</c:v>
                </c:pt>
                <c:pt idx="13">
                  <c:v>0.36</c:v>
                </c:pt>
                <c:pt idx="14">
                  <c:v>0.24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0F38-4993-AA4A-5CBF1D1E6253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Jul</c:v>
                </c:pt>
              </c:strCache>
            </c:strRef>
          </c:tx>
          <c:spPr>
            <a:ln>
              <a:noFill/>
            </a:ln>
          </c:spPr>
          <c:invertIfNegative val="0"/>
          <c:cat>
            <c:strRef>
              <c:f>Hoja1!$A$2:$A$16</c:f>
              <c:strCache>
                <c:ptCount val="15"/>
                <c:pt idx="0">
                  <c:v>Pobreza</c:v>
                </c:pt>
                <c:pt idx="1">
                  <c:v>Inseguridad</c:v>
                </c:pt>
                <c:pt idx="2">
                  <c:v>Desocupación</c:v>
                </c:pt>
                <c:pt idx="3">
                  <c:v>Bajos salarios</c:v>
                </c:pt>
                <c:pt idx="4">
                  <c:v>Inflación</c:v>
                </c:pt>
                <c:pt idx="5">
                  <c:v>Estado de las jubilaciones y pensiones</c:v>
                </c:pt>
                <c:pt idx="6">
                  <c:v>Corrupción</c:v>
                </c:pt>
                <c:pt idx="7">
                  <c:v>La presión impositiva. Los impuestos</c:v>
                </c:pt>
                <c:pt idx="8">
                  <c:v>Estado de la educación</c:v>
                </c:pt>
                <c:pt idx="9">
                  <c:v>Estado del sistema de salud</c:v>
                </c:pt>
                <c:pt idx="10">
                  <c:v>Narcotráfico</c:v>
                </c:pt>
                <c:pt idx="11">
                  <c:v>Situación del sistema judicial</c:v>
                </c:pt>
                <c:pt idx="12">
                  <c:v>Distribución del ingreso</c:v>
                </c:pt>
                <c:pt idx="13">
                  <c:v>Negociación de paritarias</c:v>
                </c:pt>
                <c:pt idx="14">
                  <c:v>Violencia de género y familiar</c:v>
                </c:pt>
              </c:strCache>
            </c:strRef>
          </c:cat>
          <c:val>
            <c:numRef>
              <c:f>Hoja1!$D$2:$D$16</c:f>
              <c:numCache>
                <c:formatCode>###0%</c:formatCode>
                <c:ptCount val="15"/>
                <c:pt idx="0">
                  <c:v>0.67</c:v>
                </c:pt>
                <c:pt idx="1">
                  <c:v>0.55000000000000004</c:v>
                </c:pt>
                <c:pt idx="2">
                  <c:v>0.57999999999999996</c:v>
                </c:pt>
                <c:pt idx="3">
                  <c:v>0.62</c:v>
                </c:pt>
                <c:pt idx="4">
                  <c:v>0.7</c:v>
                </c:pt>
                <c:pt idx="5">
                  <c:v>0.52</c:v>
                </c:pt>
                <c:pt idx="6">
                  <c:v>0.43</c:v>
                </c:pt>
                <c:pt idx="7">
                  <c:v>0.36</c:v>
                </c:pt>
                <c:pt idx="8">
                  <c:v>0.41</c:v>
                </c:pt>
                <c:pt idx="9">
                  <c:v>0.45</c:v>
                </c:pt>
                <c:pt idx="10">
                  <c:v>0.44</c:v>
                </c:pt>
                <c:pt idx="11">
                  <c:v>0.34</c:v>
                </c:pt>
                <c:pt idx="12">
                  <c:v>0.38</c:v>
                </c:pt>
                <c:pt idx="13">
                  <c:v>0.25</c:v>
                </c:pt>
                <c:pt idx="14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A55C-4D6F-B6D1-15A10EDF03F9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Junio</c:v>
                </c:pt>
              </c:strCache>
            </c:strRef>
          </c:tx>
          <c:invertIfNegative val="0"/>
          <c:cat>
            <c:strRef>
              <c:f>Hoja1!$A$2:$A$16</c:f>
              <c:strCache>
                <c:ptCount val="15"/>
                <c:pt idx="0">
                  <c:v>Pobreza</c:v>
                </c:pt>
                <c:pt idx="1">
                  <c:v>Inseguridad</c:v>
                </c:pt>
                <c:pt idx="2">
                  <c:v>Desocupación</c:v>
                </c:pt>
                <c:pt idx="3">
                  <c:v>Bajos salarios</c:v>
                </c:pt>
                <c:pt idx="4">
                  <c:v>Inflación</c:v>
                </c:pt>
                <c:pt idx="5">
                  <c:v>Estado de las jubilaciones y pensiones</c:v>
                </c:pt>
                <c:pt idx="6">
                  <c:v>Corrupción</c:v>
                </c:pt>
                <c:pt idx="7">
                  <c:v>La presión impositiva. Los impuestos</c:v>
                </c:pt>
                <c:pt idx="8">
                  <c:v>Estado de la educación</c:v>
                </c:pt>
                <c:pt idx="9">
                  <c:v>Estado del sistema de salud</c:v>
                </c:pt>
                <c:pt idx="10">
                  <c:v>Narcotráfico</c:v>
                </c:pt>
                <c:pt idx="11">
                  <c:v>Situación del sistema judicial</c:v>
                </c:pt>
                <c:pt idx="12">
                  <c:v>Distribución del ingreso</c:v>
                </c:pt>
                <c:pt idx="13">
                  <c:v>Negociación de paritarias</c:v>
                </c:pt>
                <c:pt idx="14">
                  <c:v>Violencia de género y familiar</c:v>
                </c:pt>
              </c:strCache>
            </c:strRef>
          </c:cat>
          <c:val>
            <c:numRef>
              <c:f>Hoja1!$E$2:$E$16</c:f>
              <c:numCache>
                <c:formatCode>###0%</c:formatCode>
                <c:ptCount val="15"/>
                <c:pt idx="0">
                  <c:v>0.68</c:v>
                </c:pt>
                <c:pt idx="1">
                  <c:v>0.63</c:v>
                </c:pt>
                <c:pt idx="2">
                  <c:v>0.56000000000000005</c:v>
                </c:pt>
                <c:pt idx="3">
                  <c:v>0.62</c:v>
                </c:pt>
                <c:pt idx="4">
                  <c:v>0.63</c:v>
                </c:pt>
                <c:pt idx="5">
                  <c:v>0.52</c:v>
                </c:pt>
                <c:pt idx="6">
                  <c:v>0.55000000000000004</c:v>
                </c:pt>
                <c:pt idx="7">
                  <c:v>0.36</c:v>
                </c:pt>
                <c:pt idx="8">
                  <c:v>0.48</c:v>
                </c:pt>
                <c:pt idx="9">
                  <c:v>0.45</c:v>
                </c:pt>
                <c:pt idx="10">
                  <c:v>0.35</c:v>
                </c:pt>
                <c:pt idx="11">
                  <c:v>0.37</c:v>
                </c:pt>
                <c:pt idx="12">
                  <c:v>0.33</c:v>
                </c:pt>
                <c:pt idx="13">
                  <c:v>0.25</c:v>
                </c:pt>
                <c:pt idx="14">
                  <c:v>0.18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821-4402-B7EC-0966511AE068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Mayo</c:v>
                </c:pt>
              </c:strCache>
            </c:strRef>
          </c:tx>
          <c:invertIfNegative val="0"/>
          <c:cat>
            <c:strRef>
              <c:f>Hoja1!$A$2:$A$16</c:f>
              <c:strCache>
                <c:ptCount val="15"/>
                <c:pt idx="0">
                  <c:v>Pobreza</c:v>
                </c:pt>
                <c:pt idx="1">
                  <c:v>Inseguridad</c:v>
                </c:pt>
                <c:pt idx="2">
                  <c:v>Desocupación</c:v>
                </c:pt>
                <c:pt idx="3">
                  <c:v>Bajos salarios</c:v>
                </c:pt>
                <c:pt idx="4">
                  <c:v>Inflación</c:v>
                </c:pt>
                <c:pt idx="5">
                  <c:v>Estado de las jubilaciones y pensiones</c:v>
                </c:pt>
                <c:pt idx="6">
                  <c:v>Corrupción</c:v>
                </c:pt>
                <c:pt idx="7">
                  <c:v>La presión impositiva. Los impuestos</c:v>
                </c:pt>
                <c:pt idx="8">
                  <c:v>Estado de la educación</c:v>
                </c:pt>
                <c:pt idx="9">
                  <c:v>Estado del sistema de salud</c:v>
                </c:pt>
                <c:pt idx="10">
                  <c:v>Narcotráfico</c:v>
                </c:pt>
                <c:pt idx="11">
                  <c:v>Situación del sistema judicial</c:v>
                </c:pt>
                <c:pt idx="12">
                  <c:v>Distribución del ingreso</c:v>
                </c:pt>
                <c:pt idx="13">
                  <c:v>Negociación de paritarias</c:v>
                </c:pt>
                <c:pt idx="14">
                  <c:v>Violencia de género y familiar</c:v>
                </c:pt>
              </c:strCache>
            </c:strRef>
          </c:cat>
          <c:val>
            <c:numRef>
              <c:f>Hoja1!$F$2:$F$16</c:f>
              <c:numCache>
                <c:formatCode>###0%</c:formatCode>
                <c:ptCount val="15"/>
                <c:pt idx="0">
                  <c:v>0.68</c:v>
                </c:pt>
                <c:pt idx="1">
                  <c:v>0.68</c:v>
                </c:pt>
                <c:pt idx="2">
                  <c:v>0.56999999999999995</c:v>
                </c:pt>
                <c:pt idx="3">
                  <c:v>0.65</c:v>
                </c:pt>
                <c:pt idx="4">
                  <c:v>0.68</c:v>
                </c:pt>
                <c:pt idx="5">
                  <c:v>0.51</c:v>
                </c:pt>
                <c:pt idx="6">
                  <c:v>0.49</c:v>
                </c:pt>
                <c:pt idx="7">
                  <c:v>0.4</c:v>
                </c:pt>
                <c:pt idx="8">
                  <c:v>0.45</c:v>
                </c:pt>
                <c:pt idx="9">
                  <c:v>0.48</c:v>
                </c:pt>
                <c:pt idx="10">
                  <c:v>0.41</c:v>
                </c:pt>
                <c:pt idx="11">
                  <c:v>0.3</c:v>
                </c:pt>
                <c:pt idx="12">
                  <c:v>0.32</c:v>
                </c:pt>
                <c:pt idx="13">
                  <c:v>0.26</c:v>
                </c:pt>
                <c:pt idx="14">
                  <c:v>0.18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145-42AA-A865-FA76379C5260}"/>
            </c:ext>
          </c:extLst>
        </c:ser>
        <c:ser>
          <c:idx val="5"/>
          <c:order val="5"/>
          <c:tx>
            <c:strRef>
              <c:f>Hoja1!$G$1</c:f>
              <c:strCache>
                <c:ptCount val="1"/>
                <c:pt idx="0">
                  <c:v>Abril</c:v>
                </c:pt>
              </c:strCache>
            </c:strRef>
          </c:tx>
          <c:invertIfNegative val="0"/>
          <c:cat>
            <c:strRef>
              <c:f>Hoja1!$A$2:$A$16</c:f>
              <c:strCache>
                <c:ptCount val="15"/>
                <c:pt idx="0">
                  <c:v>Pobreza</c:v>
                </c:pt>
                <c:pt idx="1">
                  <c:v>Inseguridad</c:v>
                </c:pt>
                <c:pt idx="2">
                  <c:v>Desocupación</c:v>
                </c:pt>
                <c:pt idx="3">
                  <c:v>Bajos salarios</c:v>
                </c:pt>
                <c:pt idx="4">
                  <c:v>Inflación</c:v>
                </c:pt>
                <c:pt idx="5">
                  <c:v>Estado de las jubilaciones y pensiones</c:v>
                </c:pt>
                <c:pt idx="6">
                  <c:v>Corrupción</c:v>
                </c:pt>
                <c:pt idx="7">
                  <c:v>La presión impositiva. Los impuestos</c:v>
                </c:pt>
                <c:pt idx="8">
                  <c:v>Estado de la educación</c:v>
                </c:pt>
                <c:pt idx="9">
                  <c:v>Estado del sistema de salud</c:v>
                </c:pt>
                <c:pt idx="10">
                  <c:v>Narcotráfico</c:v>
                </c:pt>
                <c:pt idx="11">
                  <c:v>Situación del sistema judicial</c:v>
                </c:pt>
                <c:pt idx="12">
                  <c:v>Distribución del ingreso</c:v>
                </c:pt>
                <c:pt idx="13">
                  <c:v>Negociación de paritarias</c:v>
                </c:pt>
                <c:pt idx="14">
                  <c:v>Violencia de género y familiar</c:v>
                </c:pt>
              </c:strCache>
            </c:strRef>
          </c:cat>
          <c:val>
            <c:numRef>
              <c:f>Hoja1!$G$2:$G$16</c:f>
              <c:numCache>
                <c:formatCode>###0%</c:formatCode>
                <c:ptCount val="15"/>
                <c:pt idx="0">
                  <c:v>0.69</c:v>
                </c:pt>
                <c:pt idx="1">
                  <c:v>0.66</c:v>
                </c:pt>
                <c:pt idx="2">
                  <c:v>0.53</c:v>
                </c:pt>
                <c:pt idx="3">
                  <c:v>0.6</c:v>
                </c:pt>
                <c:pt idx="4">
                  <c:v>0.78</c:v>
                </c:pt>
                <c:pt idx="5">
                  <c:v>0.52</c:v>
                </c:pt>
                <c:pt idx="6">
                  <c:v>0.52</c:v>
                </c:pt>
                <c:pt idx="7">
                  <c:v>0.33</c:v>
                </c:pt>
                <c:pt idx="8">
                  <c:v>0.46</c:v>
                </c:pt>
                <c:pt idx="9">
                  <c:v>0.43</c:v>
                </c:pt>
                <c:pt idx="10">
                  <c:v>0.48</c:v>
                </c:pt>
                <c:pt idx="11">
                  <c:v>0.31</c:v>
                </c:pt>
                <c:pt idx="12">
                  <c:v>0.31</c:v>
                </c:pt>
                <c:pt idx="13">
                  <c:v>0.24</c:v>
                </c:pt>
                <c:pt idx="14">
                  <c:v>0.16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8242-46C6-916A-F57DC9D393C7}"/>
            </c:ext>
          </c:extLst>
        </c:ser>
        <c:ser>
          <c:idx val="6"/>
          <c:order val="6"/>
          <c:tx>
            <c:strRef>
              <c:f>Hoja1!$H$1</c:f>
              <c:strCache>
                <c:ptCount val="1"/>
                <c:pt idx="0">
                  <c:v>Marzo</c:v>
                </c:pt>
              </c:strCache>
            </c:strRef>
          </c:tx>
          <c:invertIfNegative val="0"/>
          <c:cat>
            <c:strRef>
              <c:f>Hoja1!$A$2:$A$16</c:f>
              <c:strCache>
                <c:ptCount val="15"/>
                <c:pt idx="0">
                  <c:v>Pobreza</c:v>
                </c:pt>
                <c:pt idx="1">
                  <c:v>Inseguridad</c:v>
                </c:pt>
                <c:pt idx="2">
                  <c:v>Desocupación</c:v>
                </c:pt>
                <c:pt idx="3">
                  <c:v>Bajos salarios</c:v>
                </c:pt>
                <c:pt idx="4">
                  <c:v>Inflación</c:v>
                </c:pt>
                <c:pt idx="5">
                  <c:v>Estado de las jubilaciones y pensiones</c:v>
                </c:pt>
                <c:pt idx="6">
                  <c:v>Corrupción</c:v>
                </c:pt>
                <c:pt idx="7">
                  <c:v>La presión impositiva. Los impuestos</c:v>
                </c:pt>
                <c:pt idx="8">
                  <c:v>Estado de la educación</c:v>
                </c:pt>
                <c:pt idx="9">
                  <c:v>Estado del sistema de salud</c:v>
                </c:pt>
                <c:pt idx="10">
                  <c:v>Narcotráfico</c:v>
                </c:pt>
                <c:pt idx="11">
                  <c:v>Situación del sistema judicial</c:v>
                </c:pt>
                <c:pt idx="12">
                  <c:v>Distribución del ingreso</c:v>
                </c:pt>
                <c:pt idx="13">
                  <c:v>Negociación de paritarias</c:v>
                </c:pt>
                <c:pt idx="14">
                  <c:v>Violencia de género y familiar</c:v>
                </c:pt>
              </c:strCache>
            </c:strRef>
          </c:cat>
          <c:val>
            <c:numRef>
              <c:f>Hoja1!$H$2:$H$16</c:f>
              <c:numCache>
                <c:formatCode>###0%</c:formatCode>
                <c:ptCount val="15"/>
                <c:pt idx="0">
                  <c:v>0.65</c:v>
                </c:pt>
                <c:pt idx="1">
                  <c:v>0.66</c:v>
                </c:pt>
                <c:pt idx="2">
                  <c:v>0.49</c:v>
                </c:pt>
                <c:pt idx="3">
                  <c:v>0.65</c:v>
                </c:pt>
                <c:pt idx="4">
                  <c:v>0.81</c:v>
                </c:pt>
                <c:pt idx="5">
                  <c:v>0.55000000000000004</c:v>
                </c:pt>
                <c:pt idx="6">
                  <c:v>0.44</c:v>
                </c:pt>
                <c:pt idx="7">
                  <c:v>0.3</c:v>
                </c:pt>
                <c:pt idx="8">
                  <c:v>0.42</c:v>
                </c:pt>
                <c:pt idx="9">
                  <c:v>0.38</c:v>
                </c:pt>
                <c:pt idx="10">
                  <c:v>0.49</c:v>
                </c:pt>
                <c:pt idx="11">
                  <c:v>0.35</c:v>
                </c:pt>
                <c:pt idx="12">
                  <c:v>0.33</c:v>
                </c:pt>
                <c:pt idx="13">
                  <c:v>0.26</c:v>
                </c:pt>
                <c:pt idx="14">
                  <c:v>0.17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0690-442A-92D5-45B8176103AF}"/>
            </c:ext>
          </c:extLst>
        </c:ser>
        <c:ser>
          <c:idx val="7"/>
          <c:order val="7"/>
          <c:tx>
            <c:strRef>
              <c:f>Hoja1!$I$1</c:f>
              <c:strCache>
                <c:ptCount val="1"/>
                <c:pt idx="0">
                  <c:v>Febrero </c:v>
                </c:pt>
              </c:strCache>
            </c:strRef>
          </c:tx>
          <c:invertIfNegative val="0"/>
          <c:cat>
            <c:strRef>
              <c:f>Hoja1!$A$2:$A$16</c:f>
              <c:strCache>
                <c:ptCount val="15"/>
                <c:pt idx="0">
                  <c:v>Pobreza</c:v>
                </c:pt>
                <c:pt idx="1">
                  <c:v>Inseguridad</c:v>
                </c:pt>
                <c:pt idx="2">
                  <c:v>Desocupación</c:v>
                </c:pt>
                <c:pt idx="3">
                  <c:v>Bajos salarios</c:v>
                </c:pt>
                <c:pt idx="4">
                  <c:v>Inflación</c:v>
                </c:pt>
                <c:pt idx="5">
                  <c:v>Estado de las jubilaciones y pensiones</c:v>
                </c:pt>
                <c:pt idx="6">
                  <c:v>Corrupción</c:v>
                </c:pt>
                <c:pt idx="7">
                  <c:v>La presión impositiva. Los impuestos</c:v>
                </c:pt>
                <c:pt idx="8">
                  <c:v>Estado de la educación</c:v>
                </c:pt>
                <c:pt idx="9">
                  <c:v>Estado del sistema de salud</c:v>
                </c:pt>
                <c:pt idx="10">
                  <c:v>Narcotráfico</c:v>
                </c:pt>
                <c:pt idx="11">
                  <c:v>Situación del sistema judicial</c:v>
                </c:pt>
                <c:pt idx="12">
                  <c:v>Distribución del ingreso</c:v>
                </c:pt>
                <c:pt idx="13">
                  <c:v>Negociación de paritarias</c:v>
                </c:pt>
                <c:pt idx="14">
                  <c:v>Violencia de género y familiar</c:v>
                </c:pt>
              </c:strCache>
            </c:strRef>
          </c:cat>
          <c:val>
            <c:numRef>
              <c:f>Hoja1!$I$2:$I$16</c:f>
              <c:numCache>
                <c:formatCode>###0%</c:formatCode>
                <c:ptCount val="15"/>
                <c:pt idx="0">
                  <c:v>0.7</c:v>
                </c:pt>
                <c:pt idx="1">
                  <c:v>0.68</c:v>
                </c:pt>
                <c:pt idx="2">
                  <c:v>0.49</c:v>
                </c:pt>
                <c:pt idx="3">
                  <c:v>0.66</c:v>
                </c:pt>
                <c:pt idx="4">
                  <c:v>0.83</c:v>
                </c:pt>
                <c:pt idx="5">
                  <c:v>0.53</c:v>
                </c:pt>
                <c:pt idx="6">
                  <c:v>0.5</c:v>
                </c:pt>
                <c:pt idx="7">
                  <c:v>0.32</c:v>
                </c:pt>
                <c:pt idx="8">
                  <c:v>0.51</c:v>
                </c:pt>
                <c:pt idx="9">
                  <c:v>0.46</c:v>
                </c:pt>
                <c:pt idx="10">
                  <c:v>0.35</c:v>
                </c:pt>
                <c:pt idx="11">
                  <c:v>0.26</c:v>
                </c:pt>
                <c:pt idx="12">
                  <c:v>0.35</c:v>
                </c:pt>
                <c:pt idx="13">
                  <c:v>0.27</c:v>
                </c:pt>
                <c:pt idx="14">
                  <c:v>0.18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AB5-4283-9077-E8A3AB0B50E5}"/>
            </c:ext>
          </c:extLst>
        </c:ser>
        <c:ser>
          <c:idx val="8"/>
          <c:order val="8"/>
          <c:tx>
            <c:strRef>
              <c:f>Hoja1!$J$1</c:f>
              <c:strCache>
                <c:ptCount val="1"/>
                <c:pt idx="0">
                  <c:v>Enero</c:v>
                </c:pt>
              </c:strCache>
            </c:strRef>
          </c:tx>
          <c:invertIfNegative val="0"/>
          <c:cat>
            <c:strRef>
              <c:f>Hoja1!$A$2:$A$16</c:f>
              <c:strCache>
                <c:ptCount val="15"/>
                <c:pt idx="0">
                  <c:v>Pobreza</c:v>
                </c:pt>
                <c:pt idx="1">
                  <c:v>Inseguridad</c:v>
                </c:pt>
                <c:pt idx="2">
                  <c:v>Desocupación</c:v>
                </c:pt>
                <c:pt idx="3">
                  <c:v>Bajos salarios</c:v>
                </c:pt>
                <c:pt idx="4">
                  <c:v>Inflación</c:v>
                </c:pt>
                <c:pt idx="5">
                  <c:v>Estado de las jubilaciones y pensiones</c:v>
                </c:pt>
                <c:pt idx="6">
                  <c:v>Corrupción</c:v>
                </c:pt>
                <c:pt idx="7">
                  <c:v>La presión impositiva. Los impuestos</c:v>
                </c:pt>
                <c:pt idx="8">
                  <c:v>Estado de la educación</c:v>
                </c:pt>
                <c:pt idx="9">
                  <c:v>Estado del sistema de salud</c:v>
                </c:pt>
                <c:pt idx="10">
                  <c:v>Narcotráfico</c:v>
                </c:pt>
                <c:pt idx="11">
                  <c:v>Situación del sistema judicial</c:v>
                </c:pt>
                <c:pt idx="12">
                  <c:v>Distribución del ingreso</c:v>
                </c:pt>
                <c:pt idx="13">
                  <c:v>Negociación de paritarias</c:v>
                </c:pt>
                <c:pt idx="14">
                  <c:v>Violencia de género y familiar</c:v>
                </c:pt>
              </c:strCache>
            </c:strRef>
          </c:cat>
          <c:val>
            <c:numRef>
              <c:f>Hoja1!$J$2:$J$16</c:f>
              <c:numCache>
                <c:formatCode>###0%</c:formatCode>
                <c:ptCount val="15"/>
                <c:pt idx="0">
                  <c:v>0.61929730089947499</c:v>
                </c:pt>
                <c:pt idx="1">
                  <c:v>0.68727094822521806</c:v>
                </c:pt>
                <c:pt idx="2">
                  <c:v>0.41016770643821071</c:v>
                </c:pt>
                <c:pt idx="3">
                  <c:v>0.65017153704611941</c:v>
                </c:pt>
                <c:pt idx="4">
                  <c:v>0.894217900866075</c:v>
                </c:pt>
                <c:pt idx="5">
                  <c:v>0.55253703599077253</c:v>
                </c:pt>
                <c:pt idx="6">
                  <c:v>0.41704556049472347</c:v>
                </c:pt>
                <c:pt idx="7">
                  <c:v>0.32284626921181908</c:v>
                </c:pt>
                <c:pt idx="8">
                  <c:v>0.39410830851905682</c:v>
                </c:pt>
                <c:pt idx="9">
                  <c:v>0.3447389898338461</c:v>
                </c:pt>
                <c:pt idx="10">
                  <c:v>0.41810361509679494</c:v>
                </c:pt>
                <c:pt idx="11">
                  <c:v>0.28833300485507146</c:v>
                </c:pt>
                <c:pt idx="12">
                  <c:v>0.34255338504652644</c:v>
                </c:pt>
                <c:pt idx="13">
                  <c:v>0.25723715529474001</c:v>
                </c:pt>
                <c:pt idx="14">
                  <c:v>0.18238091536258513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4712-4F84-BBA3-F3F8B273BC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0170880"/>
        <c:axId val="200193152"/>
      </c:barChart>
      <c:catAx>
        <c:axId val="200170880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00" b="1"/>
            </a:pPr>
            <a:endParaRPr lang="es-AR"/>
          </a:p>
        </c:txPr>
        <c:crossAx val="200193152"/>
        <c:crosses val="autoZero"/>
        <c:auto val="1"/>
        <c:lblAlgn val="ctr"/>
        <c:lblOffset val="100"/>
        <c:noMultiLvlLbl val="0"/>
      </c:catAx>
      <c:valAx>
        <c:axId val="200193152"/>
        <c:scaling>
          <c:orientation val="minMax"/>
        </c:scaling>
        <c:delete val="1"/>
        <c:axPos val="t"/>
        <c:numFmt formatCode="###0%" sourceLinked="1"/>
        <c:majorTickMark val="out"/>
        <c:minorTickMark val="none"/>
        <c:tickLblPos val="none"/>
        <c:crossAx val="200170880"/>
        <c:crosses val="autoZero"/>
        <c:crossBetween val="between"/>
      </c:valAx>
      <c:spPr>
        <a:noFill/>
      </c:spPr>
    </c:plotArea>
    <c:legend>
      <c:legendPos val="r"/>
      <c:layout>
        <c:manualLayout>
          <c:xMode val="edge"/>
          <c:yMode val="edge"/>
          <c:x val="0.79272754305267812"/>
          <c:y val="0.52313642022708129"/>
          <c:w val="0.10531657381991283"/>
          <c:h val="0.3538973213952899"/>
        </c:manualLayout>
      </c:layout>
      <c:overlay val="0"/>
      <c:txPr>
        <a:bodyPr/>
        <a:lstStyle/>
        <a:p>
          <a:pPr>
            <a:defRPr sz="900"/>
          </a:pPr>
          <a:endParaRPr lang="es-AR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es-A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0.9982661854768019"/>
          <c:h val="0.86607175922252033"/>
        </c:manualLayout>
      </c:layout>
      <c:lineChart>
        <c:grouping val="standard"/>
        <c:varyColors val="0"/>
        <c:ser>
          <c:idx val="0"/>
          <c:order val="0"/>
          <c:tx>
            <c:strRef>
              <c:f>Hoja1!$A$2</c:f>
              <c:strCache>
                <c:ptCount val="1"/>
                <c:pt idx="0">
                  <c:v>Están yendo en la dirección correcta</c:v>
                </c:pt>
              </c:strCache>
            </c:strRef>
          </c:tx>
          <c:spPr>
            <a:ln w="28575">
              <a:solidFill>
                <a:srgbClr val="92D050">
                  <a:lumMod val="50000"/>
                </a:srgbClr>
              </a:solidFill>
              <a:prstDash val="solid"/>
            </a:ln>
          </c:spPr>
          <c:marker>
            <c:spPr>
              <a:solidFill>
                <a:srgbClr val="993366"/>
              </a:solidFill>
              <a:ln w="28575">
                <a:solidFill>
                  <a:srgbClr val="92D050">
                    <a:lumMod val="50000"/>
                  </a:srgbClr>
                </a:solidFill>
                <a:prstDash val="solid"/>
              </a:ln>
            </c:spPr>
          </c:marker>
          <c:dLbls>
            <c:dLbl>
              <c:idx val="3"/>
              <c:layout>
                <c:manualLayout>
                  <c:x val="-2.4083333333333384E-2"/>
                  <c:y val="1.399756288102022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944-42DE-8A41-9742BFD5FEAD}"/>
                </c:ext>
              </c:extLst>
            </c:dLbl>
            <c:dLbl>
              <c:idx val="7"/>
              <c:layout>
                <c:manualLayout>
                  <c:x val="-2.5472222222222222E-2"/>
                  <c:y val="-1.582275690708087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F4D-41C0-9075-411088BA6E16}"/>
                </c:ext>
              </c:extLst>
            </c:dLbl>
            <c:dLbl>
              <c:idx val="8"/>
              <c:layout>
                <c:manualLayout>
                  <c:x val="-2.5472222222222222E-2"/>
                  <c:y val="8.3985377286121127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E50-49C2-B280-5B8F390E6643}"/>
                </c:ext>
              </c:extLst>
            </c:dLbl>
            <c:dLbl>
              <c:idx val="9"/>
              <c:layout>
                <c:manualLayout>
                  <c:x val="-2.4083333333333384E-2"/>
                  <c:y val="-1.278038350006198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F4D-41C0-9075-411088BA6E16}"/>
                </c:ext>
              </c:extLst>
            </c:dLbl>
            <c:dLbl>
              <c:idx val="13"/>
              <c:layout>
                <c:manualLayout>
                  <c:x val="-2.1476487314085742E-2"/>
                  <c:y val="-2.174415932476301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F4D-41C0-9075-411088BA6E16}"/>
                </c:ext>
              </c:extLst>
            </c:dLbl>
            <c:dLbl>
              <c:idx val="26"/>
              <c:layout>
                <c:manualLayout>
                  <c:x val="-2.0261373578302717E-2"/>
                  <c:y val="-3.06729204001487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F4D-41C0-9075-411088BA6E16}"/>
                </c:ext>
              </c:extLst>
            </c:dLbl>
            <c:dLbl>
              <c:idx val="27"/>
              <c:layout>
                <c:manualLayout>
                  <c:x val="-1.3557524059492566E-3"/>
                  <c:y val="-2.811684370013637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8F4D-41C0-9075-411088BA6E16}"/>
                </c:ext>
              </c:extLst>
            </c:dLbl>
            <c:spPr>
              <a:solidFill>
                <a:srgbClr val="92D050">
                  <a:lumMod val="50000"/>
                </a:srgbClr>
              </a:solidFill>
              <a:ln>
                <a:solidFill>
                  <a:srgbClr val="92D050">
                    <a:lumMod val="50000"/>
                  </a:srgbClr>
                </a:solidFill>
              </a:ln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Hoja1!$B$1:$J$1</c:f>
              <c:strCache>
                <c:ptCount val="9"/>
                <c:pt idx="0">
                  <c:v>ene-24</c:v>
                </c:pt>
                <c:pt idx="1">
                  <c:v>feb-24</c:v>
                </c:pt>
                <c:pt idx="2">
                  <c:v>mar-24</c:v>
                </c:pt>
                <c:pt idx="3">
                  <c:v>abr-24</c:v>
                </c:pt>
                <c:pt idx="4">
                  <c:v>may-24</c:v>
                </c:pt>
                <c:pt idx="5">
                  <c:v>jun-24</c:v>
                </c:pt>
                <c:pt idx="6">
                  <c:v>jul-24</c:v>
                </c:pt>
                <c:pt idx="7">
                  <c:v>ago-24</c:v>
                </c:pt>
                <c:pt idx="8">
                  <c:v>sep-24</c:v>
                </c:pt>
              </c:strCache>
            </c:strRef>
          </c:cat>
          <c:val>
            <c:numRef>
              <c:f>Hoja1!$B$2:$J$2</c:f>
              <c:numCache>
                <c:formatCode>0%</c:formatCode>
                <c:ptCount val="9"/>
                <c:pt idx="0">
                  <c:v>0.37</c:v>
                </c:pt>
                <c:pt idx="1">
                  <c:v>0.41</c:v>
                </c:pt>
                <c:pt idx="2">
                  <c:v>0.38</c:v>
                </c:pt>
                <c:pt idx="3">
                  <c:v>0.42</c:v>
                </c:pt>
                <c:pt idx="4">
                  <c:v>0.46</c:v>
                </c:pt>
                <c:pt idx="5">
                  <c:v>0.46</c:v>
                </c:pt>
                <c:pt idx="6">
                  <c:v>0.33</c:v>
                </c:pt>
                <c:pt idx="7">
                  <c:v>0.38</c:v>
                </c:pt>
                <c:pt idx="8">
                  <c:v>0.4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5-8F4D-41C0-9075-411088BA6E16}"/>
            </c:ext>
          </c:extLst>
        </c:ser>
        <c:ser>
          <c:idx val="1"/>
          <c:order val="1"/>
          <c:tx>
            <c:strRef>
              <c:f>Hoja1!$A$3</c:f>
              <c:strCache>
                <c:ptCount val="1"/>
                <c:pt idx="0">
                  <c:v>Están yendo en la dirección incorrecta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dLbls>
            <c:dLbl>
              <c:idx val="0"/>
              <c:layout>
                <c:manualLayout>
                  <c:x val="-3.3511264216972876E-2"/>
                  <c:y val="-4.1329121726200891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F4D-41C0-9075-411088BA6E16}"/>
                </c:ext>
              </c:extLst>
            </c:dLbl>
            <c:dLbl>
              <c:idx val="1"/>
              <c:layout>
                <c:manualLayout>
                  <c:x val="-2.686111111111111E-2"/>
                  <c:y val="3.359415091444865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944-42DE-8A41-9742BFD5FEAD}"/>
                </c:ext>
              </c:extLst>
            </c:dLbl>
            <c:dLbl>
              <c:idx val="3"/>
              <c:layout>
                <c:manualLayout>
                  <c:x val="-2.4083333333333384E-2"/>
                  <c:y val="-1.679707545722432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944-42DE-8A41-9742BFD5FEAD}"/>
                </c:ext>
              </c:extLst>
            </c:dLbl>
            <c:dLbl>
              <c:idx val="6"/>
              <c:layout>
                <c:manualLayout>
                  <c:x val="-2.8250000000000001E-2"/>
                  <c:y val="0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262-47B5-8B56-D205E8B2C25C}"/>
                </c:ext>
              </c:extLst>
            </c:dLbl>
            <c:dLbl>
              <c:idx val="8"/>
              <c:layout>
                <c:manualLayout>
                  <c:x val="-2.5472222222222222E-2"/>
                  <c:y val="0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E50-49C2-B280-5B8F390E6643}"/>
                </c:ext>
              </c:extLst>
            </c:dLbl>
            <c:dLbl>
              <c:idx val="11"/>
              <c:layout>
                <c:manualLayout>
                  <c:x val="-2.3251859142607176E-2"/>
                  <c:y val="-1.6807713796695228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F4D-41C0-9075-411088BA6E16}"/>
                </c:ext>
              </c:extLst>
            </c:dLbl>
            <c:dLbl>
              <c:idx val="13"/>
              <c:layout>
                <c:manualLayout>
                  <c:x val="-2.1476487314085742E-2"/>
                  <c:y val="-2.4160177027514849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8F4D-41C0-9075-411088BA6E16}"/>
                </c:ext>
              </c:extLst>
            </c:dLbl>
            <c:spPr>
              <a:solidFill>
                <a:srgbClr val="FF0000"/>
              </a:solidFill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Hoja1!$B$1:$J$1</c:f>
              <c:strCache>
                <c:ptCount val="9"/>
                <c:pt idx="0">
                  <c:v>ene-24</c:v>
                </c:pt>
                <c:pt idx="1">
                  <c:v>feb-24</c:v>
                </c:pt>
                <c:pt idx="2">
                  <c:v>mar-24</c:v>
                </c:pt>
                <c:pt idx="3">
                  <c:v>abr-24</c:v>
                </c:pt>
                <c:pt idx="4">
                  <c:v>may-24</c:v>
                </c:pt>
                <c:pt idx="5">
                  <c:v>jun-24</c:v>
                </c:pt>
                <c:pt idx="6">
                  <c:v>jul-24</c:v>
                </c:pt>
                <c:pt idx="7">
                  <c:v>ago-24</c:v>
                </c:pt>
                <c:pt idx="8">
                  <c:v>sep-24</c:v>
                </c:pt>
              </c:strCache>
            </c:strRef>
          </c:cat>
          <c:val>
            <c:numRef>
              <c:f>Hoja1!$B$3:$J$3</c:f>
              <c:numCache>
                <c:formatCode>0%</c:formatCode>
                <c:ptCount val="9"/>
                <c:pt idx="0">
                  <c:v>0.41</c:v>
                </c:pt>
                <c:pt idx="1">
                  <c:v>0.4</c:v>
                </c:pt>
                <c:pt idx="2">
                  <c:v>0.45</c:v>
                </c:pt>
                <c:pt idx="3">
                  <c:v>0.43</c:v>
                </c:pt>
                <c:pt idx="4">
                  <c:v>0.38</c:v>
                </c:pt>
                <c:pt idx="5">
                  <c:v>0.42</c:v>
                </c:pt>
                <c:pt idx="6">
                  <c:v>0.52</c:v>
                </c:pt>
                <c:pt idx="7">
                  <c:v>0.48</c:v>
                </c:pt>
                <c:pt idx="8">
                  <c:v>0.44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8F4D-41C0-9075-411088BA6E16}"/>
            </c:ext>
          </c:extLst>
        </c:ser>
        <c:ser>
          <c:idx val="2"/>
          <c:order val="2"/>
          <c:tx>
            <c:strRef>
              <c:f>Hoja1!$A$4</c:f>
              <c:strCache>
                <c:ptCount val="1"/>
                <c:pt idx="0">
                  <c:v>No sé</c:v>
                </c:pt>
              </c:strCache>
            </c:strRef>
          </c:tx>
          <c:spPr>
            <a:ln>
              <a:solidFill>
                <a:srgbClr val="FFFFFF">
                  <a:lumMod val="50000"/>
                </a:srgbClr>
              </a:solidFill>
            </a:ln>
          </c:spPr>
          <c:marker>
            <c:spPr>
              <a:solidFill>
                <a:srgbClr val="FFFFFF">
                  <a:lumMod val="50000"/>
                </a:srgbClr>
              </a:solidFill>
              <a:ln>
                <a:solidFill>
                  <a:srgbClr val="FFFFFF">
                    <a:lumMod val="50000"/>
                  </a:srgbClr>
                </a:solidFill>
              </a:ln>
            </c:spPr>
          </c:marker>
          <c:dLbls>
            <c:dLbl>
              <c:idx val="22"/>
              <c:layout>
                <c:manualLayout>
                  <c:x val="-2.8250000000000001E-2"/>
                  <c:y val="-2.685792560890989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8F4D-41C0-9075-411088BA6E16}"/>
                </c:ext>
              </c:extLst>
            </c:dLbl>
            <c:dLbl>
              <c:idx val="23"/>
              <c:layout>
                <c:manualLayout>
                  <c:x val="-2.1305555555555557E-2"/>
                  <c:y val="-2.174577220888509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8F4D-41C0-9075-411088BA6E1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>
                        <a:lumMod val="50000"/>
                      </a:schemeClr>
                    </a:solidFill>
                  </a:defRPr>
                </a:pPr>
                <a:endParaRPr lang="es-A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Hoja1!$B$1:$J$1</c:f>
              <c:strCache>
                <c:ptCount val="9"/>
                <c:pt idx="0">
                  <c:v>ene-24</c:v>
                </c:pt>
                <c:pt idx="1">
                  <c:v>feb-24</c:v>
                </c:pt>
                <c:pt idx="2">
                  <c:v>mar-24</c:v>
                </c:pt>
                <c:pt idx="3">
                  <c:v>abr-24</c:v>
                </c:pt>
                <c:pt idx="4">
                  <c:v>may-24</c:v>
                </c:pt>
                <c:pt idx="5">
                  <c:v>jun-24</c:v>
                </c:pt>
                <c:pt idx="6">
                  <c:v>jul-24</c:v>
                </c:pt>
                <c:pt idx="7">
                  <c:v>ago-24</c:v>
                </c:pt>
                <c:pt idx="8">
                  <c:v>sep-24</c:v>
                </c:pt>
              </c:strCache>
            </c:strRef>
          </c:cat>
          <c:val>
            <c:numRef>
              <c:f>Hoja1!$B$4:$J$4</c:f>
              <c:numCache>
                <c:formatCode>0%</c:formatCode>
                <c:ptCount val="9"/>
                <c:pt idx="0">
                  <c:v>0.22</c:v>
                </c:pt>
                <c:pt idx="1">
                  <c:v>0.19</c:v>
                </c:pt>
                <c:pt idx="2">
                  <c:v>0.17</c:v>
                </c:pt>
                <c:pt idx="3">
                  <c:v>0.15</c:v>
                </c:pt>
                <c:pt idx="4">
                  <c:v>0.16</c:v>
                </c:pt>
                <c:pt idx="5">
                  <c:v>0.12</c:v>
                </c:pt>
                <c:pt idx="6">
                  <c:v>0.15</c:v>
                </c:pt>
                <c:pt idx="7">
                  <c:v>0.14000000000000001</c:v>
                </c:pt>
                <c:pt idx="8">
                  <c:v>0.16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8F4D-41C0-9075-411088BA6E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1674752"/>
        <c:axId val="201676288"/>
      </c:lineChart>
      <c:catAx>
        <c:axId val="2016747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00" b="1">
                <a:solidFill>
                  <a:srgbClr val="002060"/>
                </a:solidFill>
              </a:defRPr>
            </a:pPr>
            <a:endParaRPr lang="es-AR"/>
          </a:p>
        </c:txPr>
        <c:crossAx val="201676288"/>
        <c:crosses val="autoZero"/>
        <c:auto val="1"/>
        <c:lblAlgn val="ctr"/>
        <c:lblOffset val="100"/>
        <c:noMultiLvlLbl val="0"/>
      </c:catAx>
      <c:valAx>
        <c:axId val="201676288"/>
        <c:scaling>
          <c:orientation val="minMax"/>
          <c:max val="0.8"/>
          <c:min val="0"/>
        </c:scaling>
        <c:delete val="1"/>
        <c:axPos val="l"/>
        <c:numFmt formatCode="0%" sourceLinked="1"/>
        <c:majorTickMark val="out"/>
        <c:minorTickMark val="none"/>
        <c:tickLblPos val="none"/>
        <c:crossAx val="201674752"/>
        <c:crosses val="autoZero"/>
        <c:crossBetween val="between"/>
      </c:valAx>
      <c:spPr>
        <a:ln>
          <a:noFill/>
        </a:ln>
      </c:spPr>
    </c:plotArea>
    <c:legend>
      <c:legendPos val="t"/>
      <c:layout>
        <c:manualLayout>
          <c:xMode val="edge"/>
          <c:yMode val="edge"/>
          <c:x val="0"/>
          <c:y val="1.4893675259914843E-2"/>
          <c:w val="0.99850054680663825"/>
          <c:h val="4.9356768578224963E-2"/>
        </c:manualLayout>
      </c:layout>
      <c:overlay val="0"/>
      <c:txPr>
        <a:bodyPr/>
        <a:lstStyle/>
        <a:p>
          <a:pPr>
            <a:defRPr sz="1000" b="1"/>
          </a:pPr>
          <a:endParaRPr lang="es-AR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s-AR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4E-4A79-BB6D-ADC1E28182C1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7.0000000000000007E-2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E4E-4A79-BB6D-ADC1E28182C1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E4E-4A79-BB6D-ADC1E28182C1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FE4E-4A79-BB6D-ADC1E28182C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E4E-4A79-BB6D-ADC1E28182C1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FE4E-4A79-BB6D-ADC1E28182C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1C-48B9-BE51-A47A1FEE24B8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51C-48B9-BE51-A47A1FEE24B8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51C-48B9-BE51-A47A1FEE24B8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151C-48B9-BE51-A47A1FEE24B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151C-48B9-BE51-A47A1FEE24B8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51C-48B9-BE51-A47A1FEE24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35F-429B-B54F-EDEB937E061F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35F-429B-B54F-EDEB937E061F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35F-429B-B54F-EDEB937E061F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535F-429B-B54F-EDEB937E061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535F-429B-B54F-EDEB937E061F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35F-429B-B54F-EDEB937E06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0.28999999999999998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A4-43ED-B5F5-E76F8585B779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2A4-43ED-B5F5-E76F8585B779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2A4-43ED-B5F5-E76F8585B779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E2A4-43ED-B5F5-E76F8585B77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2A4-43ED-B5F5-E76F8585B779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2A4-43ED-B5F5-E76F8585B7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46-4372-83F1-0FCDE251BC75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246-4372-83F1-0FCDE251BC75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246-4372-83F1-0FCDE251BC75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7246-4372-83F1-0FCDE251BC7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0.28000000000000003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7246-4372-83F1-0FCDE251BC75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7246-4372-83F1-0FCDE251BC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D9-4C83-9449-23D6F4DB1A08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2D9-4C83-9449-23D6F4DB1A08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2D9-4C83-9449-23D6F4DB1A08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E2D9-4C83-9449-23D6F4DB1A0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2D9-4C83-9449-23D6F4DB1A08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2D9-4C83-9449-23D6F4DB1A0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C2-4458-A3F9-6B7DFCD46126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BC2-4458-A3F9-6B7DFCD46126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BC2-4458-A3F9-6B7DFCD46126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0BC2-4458-A3F9-6B7DFCD4612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0.28999999999999998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0BC2-4458-A3F9-6B7DFCD46126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BC2-4458-A3F9-6B7DFCD4612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949-4B02-A6E5-85ED8D96052E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949-4B02-A6E5-85ED8D96052E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949-4B02-A6E5-85ED8D96052E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5-5949-4B02-A6E5-85ED8D96052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949-4B02-A6E5-85ED8D96052E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0.14000000000000001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949-4B02-A6E5-85ED8D9605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978381189968791"/>
          <c:y val="0.165631900869462"/>
          <c:w val="0.25493051277130824"/>
          <c:h val="0.7453679420681365"/>
        </c:manualLayout>
      </c:layout>
      <c:overlay val="0"/>
      <c:txPr>
        <a:bodyPr/>
        <a:lstStyle/>
        <a:p>
          <a:pPr>
            <a:defRPr sz="800" b="1"/>
          </a:pPr>
          <a:endParaRPr lang="es-AR"/>
        </a:p>
      </c:txPr>
    </c:legend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6CE-4CC2-9FAB-26AB9A8B23A0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6CE-4CC2-9FAB-26AB9A8B23A0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6CE-4CC2-9FAB-26AB9A8B23A0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36CE-4CC2-9FAB-26AB9A8B23A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6CE-4CC2-9FAB-26AB9A8B23A0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6CE-4CC2-9FAB-26AB9A8B23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333-4D35-99FC-6EF2ACE3179D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333-4D35-99FC-6EF2ACE3179D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333-4D35-99FC-6EF2ACE3179D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5333-4D35-99FC-6EF2ACE3179D}"/>
              </c:ext>
            </c:extLst>
          </c:dPt>
          <c:dLbls>
            <c:dLbl>
              <c:idx val="0"/>
              <c:layout>
                <c:manualLayout>
                  <c:x val="-5.7720859298461789E-2"/>
                  <c:y val="0"/>
                </c:manualLayout>
              </c:layout>
              <c:spPr>
                <a:solidFill>
                  <a:srgbClr val="7FD13B">
                    <a:lumMod val="75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333-4D35-99FC-6EF2ACE3179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5333-4D35-99FC-6EF2ACE3179D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3.8480825362838499E-2"/>
                  <c:y val="-7.2563384401957889E-3"/>
                </c:manualLayout>
              </c:layout>
              <c:spPr>
                <a:solidFill>
                  <a:srgbClr val="7FD13B">
                    <a:lumMod val="50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333-4D35-99FC-6EF2ACE3179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5333-4D35-99FC-6EF2ACE317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C5A-4B61-A8DD-0401DAD1FB16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C5A-4B61-A8DD-0401DAD1FB16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C5A-4B61-A8DD-0401DAD1FB16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6C5A-4B61-A8DD-0401DAD1FB16}"/>
              </c:ext>
            </c:extLst>
          </c:dPt>
          <c:dLbls>
            <c:dLbl>
              <c:idx val="0"/>
              <c:layout>
                <c:manualLayout>
                  <c:x val="-5.7720859298461789E-2"/>
                  <c:y val="0"/>
                </c:manualLayout>
              </c:layout>
              <c:spPr>
                <a:solidFill>
                  <a:srgbClr val="7FD13B">
                    <a:lumMod val="75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C5A-4B61-A8DD-0401DAD1FB1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C5A-4B61-A8DD-0401DAD1FB16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3.8480825362838499E-2"/>
                  <c:y val="-7.2563384401957889E-3"/>
                </c:manualLayout>
              </c:layout>
              <c:spPr>
                <a:solidFill>
                  <a:srgbClr val="7FD13B">
                    <a:lumMod val="50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C5A-4B61-A8DD-0401DAD1FB1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6C5A-4B61-A8DD-0401DAD1FB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D3-42B3-8DB2-383BF2E965F3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1D3-42B3-8DB2-383BF2E965F3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1D3-42B3-8DB2-383BF2E965F3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51D3-42B3-8DB2-383BF2E965F3}"/>
              </c:ext>
            </c:extLst>
          </c:dPt>
          <c:dLbls>
            <c:dLbl>
              <c:idx val="0"/>
              <c:layout>
                <c:manualLayout>
                  <c:x val="-5.7720859298461789E-2"/>
                  <c:y val="0"/>
                </c:manualLayout>
              </c:layout>
              <c:spPr>
                <a:solidFill>
                  <a:srgbClr val="7FD13B">
                    <a:lumMod val="75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1D3-42B3-8DB2-383BF2E965F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51D3-42B3-8DB2-383BF2E965F3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3.8480825362838499E-2"/>
                  <c:y val="-7.2563384401957889E-3"/>
                </c:manualLayout>
              </c:layout>
              <c:spPr>
                <a:solidFill>
                  <a:srgbClr val="7FD13B">
                    <a:lumMod val="50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1D3-42B3-8DB2-383BF2E965F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51D3-42B3-8DB2-383BF2E965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17A-4B41-B56E-1573F1F9B294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17A-4B41-B56E-1573F1F9B294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17A-4B41-B56E-1573F1F9B294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017A-4B41-B56E-1573F1F9B294}"/>
              </c:ext>
            </c:extLst>
          </c:dPt>
          <c:dLbls>
            <c:dLbl>
              <c:idx val="0"/>
              <c:layout>
                <c:manualLayout>
                  <c:x val="-5.7720859298461789E-2"/>
                  <c:y val="0"/>
                </c:manualLayout>
              </c:layout>
              <c:spPr>
                <a:solidFill>
                  <a:srgbClr val="7FD13B">
                    <a:lumMod val="75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17A-4B41-B56E-1573F1F9B29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017A-4B41-B56E-1573F1F9B294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3.8480825362838499E-2"/>
                  <c:y val="-7.2563384401957889E-3"/>
                </c:manualLayout>
              </c:layout>
              <c:spPr>
                <a:solidFill>
                  <a:srgbClr val="7FD13B">
                    <a:lumMod val="50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17A-4B41-B56E-1573F1F9B29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017A-4B41-B56E-1573F1F9B2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AAE-42BB-9E6F-7FBFF92807E4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AAE-42BB-9E6F-7FBFF92807E4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AAE-42BB-9E6F-7FBFF92807E4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5AAE-42BB-9E6F-7FBFF92807E4}"/>
              </c:ext>
            </c:extLst>
          </c:dPt>
          <c:dLbls>
            <c:dLbl>
              <c:idx val="0"/>
              <c:layout>
                <c:manualLayout>
                  <c:x val="-5.7720859298461789E-2"/>
                  <c:y val="0"/>
                </c:manualLayout>
              </c:layout>
              <c:spPr>
                <a:solidFill>
                  <a:srgbClr val="7FD13B">
                    <a:lumMod val="75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AAE-42BB-9E6F-7FBFF92807E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7.0000000000000007E-2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5AAE-42BB-9E6F-7FBFF92807E4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3.8480825362838499E-2"/>
                  <c:y val="-7.2563384401957889E-3"/>
                </c:manualLayout>
              </c:layout>
              <c:spPr>
                <a:solidFill>
                  <a:srgbClr val="7FD13B">
                    <a:lumMod val="50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AAE-42BB-9E6F-7FBFF92807E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5AAE-42BB-9E6F-7FBFF92807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5C9-4C0B-BD53-2F2D707376D9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5C9-4C0B-BD53-2F2D707376D9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5C9-4C0B-BD53-2F2D707376D9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65C9-4C0B-BD53-2F2D707376D9}"/>
              </c:ext>
            </c:extLst>
          </c:dPt>
          <c:dLbls>
            <c:dLbl>
              <c:idx val="0"/>
              <c:layout>
                <c:manualLayout>
                  <c:x val="-5.7720859298461789E-2"/>
                  <c:y val="0"/>
                </c:manualLayout>
              </c:layout>
              <c:spPr>
                <a:solidFill>
                  <a:srgbClr val="7FD13B">
                    <a:lumMod val="75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5C9-4C0B-BD53-2F2D707376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5C9-4C0B-BD53-2F2D707376D9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3.8480825362838499E-2"/>
                  <c:y val="-7.2563384401957889E-3"/>
                </c:manualLayout>
              </c:layout>
              <c:spPr>
                <a:solidFill>
                  <a:srgbClr val="7FD13B">
                    <a:lumMod val="50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5C9-4C0B-BD53-2F2D707376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65C9-4C0B-BD53-2F2D707376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B93-4BD1-BCEF-7C4F6C589CA4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B93-4BD1-BCEF-7C4F6C589CA4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B93-4BD1-BCEF-7C4F6C589CA4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7B93-4BD1-BCEF-7C4F6C589CA4}"/>
              </c:ext>
            </c:extLst>
          </c:dPt>
          <c:dLbls>
            <c:dLbl>
              <c:idx val="0"/>
              <c:layout>
                <c:manualLayout>
                  <c:x val="-5.7720859298461789E-2"/>
                  <c:y val="0"/>
                </c:manualLayout>
              </c:layout>
              <c:spPr>
                <a:solidFill>
                  <a:srgbClr val="7FD13B">
                    <a:lumMod val="75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B93-4BD1-BCEF-7C4F6C589CA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7B93-4BD1-BCEF-7C4F6C589CA4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3.8480825362838499E-2"/>
                  <c:y val="-7.2563384401957889E-3"/>
                </c:manualLayout>
              </c:layout>
              <c:spPr>
                <a:solidFill>
                  <a:srgbClr val="7FD13B">
                    <a:lumMod val="50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B93-4BD1-BCEF-7C4F6C589CA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7B93-4BD1-BCEF-7C4F6C589C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114-4939-A40C-2D1840DF6216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114-4939-A40C-2D1840DF6216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114-4939-A40C-2D1840DF6216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D114-4939-A40C-2D1840DF6216}"/>
              </c:ext>
            </c:extLst>
          </c:dPt>
          <c:dLbls>
            <c:dLbl>
              <c:idx val="0"/>
              <c:layout>
                <c:manualLayout>
                  <c:x val="-5.7720859298461789E-2"/>
                  <c:y val="0"/>
                </c:manualLayout>
              </c:layout>
              <c:spPr>
                <a:solidFill>
                  <a:srgbClr val="7FD13B">
                    <a:lumMod val="75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114-4939-A40C-2D1840DF621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D114-4939-A40C-2D1840DF6216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3.8480825362838499E-2"/>
                  <c:y val="-7.2563384401957889E-3"/>
                </c:manualLayout>
              </c:layout>
              <c:spPr>
                <a:solidFill>
                  <a:srgbClr val="7FD13B">
                    <a:lumMod val="50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D114-4939-A40C-2D1840DF621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114-4939-A40C-2D1840DF62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978381189968791"/>
          <c:y val="0.165631900869462"/>
          <c:w val="0.23569022633848763"/>
          <c:h val="0.7453679420681365"/>
        </c:manualLayout>
      </c:layout>
      <c:overlay val="0"/>
      <c:txPr>
        <a:bodyPr/>
        <a:lstStyle/>
        <a:p>
          <a:pPr>
            <a:defRPr sz="800" b="1"/>
          </a:pPr>
          <a:endParaRPr lang="es-AR"/>
        </a:p>
      </c:txPr>
    </c:legend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Muy mala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16-4375-9F08-4EDDC0995FED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Mala</c:v>
                </c:pt>
              </c:strCache>
            </c:strRef>
          </c:tx>
          <c:spPr>
            <a:solidFill>
              <a:srgbClr val="FF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D16-4375-9F08-4EDDC0995FED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D16-4375-9F08-4EDDC0995FED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Buena</c:v>
                </c:pt>
              </c:strCache>
            </c:strRef>
          </c:tx>
          <c:spPr>
            <a:solidFill>
              <a:srgbClr val="7FD13B">
                <a:lumMod val="75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7FD13B">
                  <a:lumMod val="75000"/>
                </a:srgbClr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6D16-4375-9F08-4EDDC0995FED}"/>
              </c:ext>
            </c:extLst>
          </c:dPt>
          <c:dLbls>
            <c:dLbl>
              <c:idx val="0"/>
              <c:layout>
                <c:manualLayout>
                  <c:x val="-5.7720859298461789E-2"/>
                  <c:y val="0"/>
                </c:manualLayout>
              </c:layout>
              <c:spPr>
                <a:solidFill>
                  <a:srgbClr val="7FD13B">
                    <a:lumMod val="75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D16-4375-9F08-4EDDC0995FE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Hoja1!$E$2</c:f>
              <c:numCache>
                <c:formatCode>###0%</c:formatCode>
                <c:ptCount val="1"/>
                <c:pt idx="0">
                  <c:v>0.04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D16-4375-9F08-4EDDC0995FED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Muy buena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3.8480825362838499E-2"/>
                  <c:y val="-7.2563384401957889E-3"/>
                </c:manualLayout>
              </c:layout>
              <c:spPr>
                <a:solidFill>
                  <a:srgbClr val="7FD13B">
                    <a:lumMod val="50000"/>
                  </a:srgbClr>
                </a:solidFill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9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D16-4375-9F08-4EDDC0995FE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Hoja1!$F$2</c:f>
              <c:numCache>
                <c:formatCode>###0%</c:formatCode>
                <c:ptCount val="1"/>
                <c:pt idx="0">
                  <c:v>0.01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6D16-4375-9F08-4EDDC0995F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1 a 4 puntos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8F6-4757-B46C-D473B610A5B6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5 a 7 puntos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8F6-4757-B46C-D473B610A5B6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8 a 10 puntos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8F6-4757-B46C-D473B610A5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1 a 4 puntos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E7C-48B1-8DA4-A3CC9950FE85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5 a 7 puntos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E7C-48B1-8DA4-A3CC9950FE85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8 a 10 puntos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E7C-48B1-8DA4-A3CC9950FE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1 a 4 puntos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15A-4C4B-9E77-01B76D324F9C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5 a 7 puntos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0.28000000000000003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15A-4C4B-9E77-01B76D324F9C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8 a 10 puntos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15A-4C4B-9E77-01B76D324F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1 a 4 puntos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498-4CD2-B821-04645349E6C3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5 a 7 puntos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498-4CD2-B821-04645349E6C3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8 a 10 puntos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498-4CD2-B821-04645349E6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1 a 4 puntos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1A9-402A-868D-94E17D10B5B4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5 a 7 puntos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1A9-402A-868D-94E17D10B5B4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8 a 10 puntos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1A9-402A-868D-94E17D10B5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1 a 4 puntos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37C-4290-BC4C-DBABA5F805D2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5 a 7 puntos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37C-4290-BC4C-DBABA5F805D2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8 a 10 puntos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37C-4290-BC4C-DBABA5F805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1 a 4 puntos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F96-4511-846A-F4EF9A96A902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5 a 7 puntos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F96-4511-846A-F4EF9A96A902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8 a 10 puntos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F96-4511-846A-F4EF9A96A90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1 a 4 puntos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B4B-4386-953A-C737DD519D79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5 a 7 puntos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B4B-4386-953A-C737DD519D79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8 a 10 puntos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0.28000000000000003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B4B-4386-953A-C737DD519D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 b="1">
                <a:solidFill>
                  <a:schemeClr val="bg1"/>
                </a:solidFill>
              </a:defRPr>
            </a:pPr>
            <a:endParaRPr lang="es-AR"/>
          </a:p>
        </c:txPr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1066497661875945"/>
          <c:y val="0.165631900869462"/>
          <c:w val="0.23266341866154308"/>
          <c:h val="0.74274834441742765"/>
        </c:manualLayout>
      </c:layout>
      <c:overlay val="0"/>
      <c:txPr>
        <a:bodyPr/>
        <a:lstStyle/>
        <a:p>
          <a:pPr>
            <a:defRPr sz="800" b="1"/>
          </a:pPr>
          <a:endParaRPr lang="es-AR"/>
        </a:p>
      </c:txPr>
    </c:legend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9894028871391075E-2"/>
          <c:y val="1.6183458248228925E-2"/>
          <c:w val="0.47737249583643604"/>
          <c:h val="0.8996626443215716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1 a 4 puntos</c:v>
                </c:pt>
              </c:strCache>
            </c:strRef>
          </c:tx>
          <c:spPr>
            <a:solidFill>
              <a:srgbClr val="C00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Hoja1!$B$2</c:f>
              <c:numCache>
                <c:formatCode>###0%</c:formatCode>
                <c:ptCount val="1"/>
                <c:pt idx="0">
                  <c:v>0.44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826-49F8-BBD7-12542F822FFA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5 a 7 puntos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Hoja1!$C$2</c:f>
              <c:numCache>
                <c:formatCode>###0%</c:formatCode>
                <c:ptCount val="1"/>
                <c:pt idx="0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826-49F8-BBD7-12542F822FFA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8 a 10 puntos</c:v>
                </c:pt>
              </c:strCache>
            </c:strRef>
          </c:tx>
          <c:spPr>
            <a:solidFill>
              <a:srgbClr val="7FD13B">
                <a:lumMod val="50000"/>
              </a:srgbClr>
            </a:solidFill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</c:f>
              <c:strCache>
                <c:ptCount val="1"/>
                <c:pt idx="0">
                  <c:v>Resp</c:v>
                </c:pt>
              </c:strCache>
            </c:strRef>
          </c:cat>
          <c:val>
            <c:numRef>
              <c:f>Hoja1!$D$2</c:f>
              <c:numCache>
                <c:formatCode>###0%</c:formatCode>
                <c:ptCount val="1"/>
                <c:pt idx="0">
                  <c:v>0.26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826-49F8-BBD7-12542F822F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100"/>
        <c:axId val="211742080"/>
        <c:axId val="218596864"/>
      </c:barChart>
      <c:catAx>
        <c:axId val="211742080"/>
        <c:scaling>
          <c:orientation val="maxMin"/>
        </c:scaling>
        <c:delete val="1"/>
        <c:axPos val="b"/>
        <c:numFmt formatCode="General" sourceLinked="0"/>
        <c:majorTickMark val="out"/>
        <c:minorTickMark val="none"/>
        <c:tickLblPos val="nextTo"/>
        <c:crossAx val="218596864"/>
        <c:crosses val="autoZero"/>
        <c:auto val="1"/>
        <c:lblAlgn val="ctr"/>
        <c:lblOffset val="100"/>
        <c:noMultiLvlLbl val="0"/>
      </c:catAx>
      <c:valAx>
        <c:axId val="218596864"/>
        <c:scaling>
          <c:orientation val="minMax"/>
        </c:scaling>
        <c:delete val="1"/>
        <c:axPos val="r"/>
        <c:numFmt formatCode="###0%" sourceLinked="1"/>
        <c:majorTickMark val="out"/>
        <c:minorTickMark val="none"/>
        <c:tickLblPos val="none"/>
        <c:crossAx val="211742080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100"/>
      </a:pPr>
      <a:endParaRPr lang="es-AR"/>
    </a:p>
  </c:txPr>
  <c:externalData r:id="rId2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2198464271447345"/>
          <c:y val="4.7810517248464577E-3"/>
          <c:w val="0.50056003483519429"/>
          <c:h val="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Sept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  <a:ln>
              <a:noFill/>
            </a:ln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C320-49B8-8E59-575AD63CD428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C320-49B8-8E59-575AD63CD428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5-C320-49B8-8E59-575AD63CD428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7-C320-49B8-8E59-575AD63CD428}"/>
              </c:ext>
            </c:extLst>
          </c:dPt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9-C320-49B8-8E59-575AD63CD42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Hoja1!$A$2:$A$9</c:f>
              <c:strCache>
                <c:ptCount val="8"/>
                <c:pt idx="0">
                  <c:v>Todos los gobiernos desde 2003</c:v>
                </c:pt>
                <c:pt idx="1">
                  <c:v>Gobierno de Javier Milei</c:v>
                </c:pt>
                <c:pt idx="2">
                  <c:v>Gobiernos de Cristina Fernández de Kirchner</c:v>
                </c:pt>
                <c:pt idx="3">
                  <c:v>Otros gobiernos previos a 2003</c:v>
                </c:pt>
                <c:pt idx="4">
                  <c:v>Gobierno de Alberto Fernández</c:v>
                </c:pt>
                <c:pt idx="5">
                  <c:v>Gobierno de Mauricio Macri</c:v>
                </c:pt>
                <c:pt idx="6">
                  <c:v>Gobierno de Néstor Kirchner</c:v>
                </c:pt>
                <c:pt idx="7">
                  <c:v>No sé</c:v>
                </c:pt>
              </c:strCache>
            </c:strRef>
          </c:cat>
          <c:val>
            <c:numRef>
              <c:f>Hoja1!$B$2:$B$9</c:f>
              <c:numCache>
                <c:formatCode>###0%</c:formatCode>
                <c:ptCount val="8"/>
                <c:pt idx="0">
                  <c:v>0.37</c:v>
                </c:pt>
                <c:pt idx="1">
                  <c:v>0.2</c:v>
                </c:pt>
                <c:pt idx="2">
                  <c:v>0.16</c:v>
                </c:pt>
                <c:pt idx="3">
                  <c:v>0.08</c:v>
                </c:pt>
                <c:pt idx="4">
                  <c:v>7.0000000000000007E-2</c:v>
                </c:pt>
                <c:pt idx="5">
                  <c:v>0.03</c:v>
                </c:pt>
                <c:pt idx="6">
                  <c:v>0.02</c:v>
                </c:pt>
                <c:pt idx="7">
                  <c:v>0.08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C320-49B8-8E59-575AD63CD428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Ago</c:v>
                </c:pt>
              </c:strCache>
            </c:strRef>
          </c:tx>
          <c:spPr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800"/>
                </a:pPr>
                <a:endParaRPr lang="es-A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Hoja1!$A$2:$A$9</c:f>
              <c:strCache>
                <c:ptCount val="8"/>
                <c:pt idx="0">
                  <c:v>Todos los gobiernos desde 2003</c:v>
                </c:pt>
                <c:pt idx="1">
                  <c:v>Gobierno de Javier Milei</c:v>
                </c:pt>
                <c:pt idx="2">
                  <c:v>Gobiernos de Cristina Fernández de Kirchner</c:v>
                </c:pt>
                <c:pt idx="3">
                  <c:v>Otros gobiernos previos a 2003</c:v>
                </c:pt>
                <c:pt idx="4">
                  <c:v>Gobierno de Alberto Fernández</c:v>
                </c:pt>
                <c:pt idx="5">
                  <c:v>Gobierno de Mauricio Macri</c:v>
                </c:pt>
                <c:pt idx="6">
                  <c:v>Gobierno de Néstor Kirchner</c:v>
                </c:pt>
                <c:pt idx="7">
                  <c:v>No sé</c:v>
                </c:pt>
              </c:strCache>
            </c:strRef>
          </c:cat>
          <c:val>
            <c:numRef>
              <c:f>Hoja1!$C$2:$C$9</c:f>
              <c:numCache>
                <c:formatCode>###0%</c:formatCode>
                <c:ptCount val="8"/>
                <c:pt idx="0">
                  <c:v>0.25</c:v>
                </c:pt>
                <c:pt idx="1">
                  <c:v>0.28999999999999998</c:v>
                </c:pt>
                <c:pt idx="2">
                  <c:v>0.19</c:v>
                </c:pt>
                <c:pt idx="3">
                  <c:v>0.06</c:v>
                </c:pt>
                <c:pt idx="4">
                  <c:v>0.06</c:v>
                </c:pt>
                <c:pt idx="5">
                  <c:v>0.04</c:v>
                </c:pt>
                <c:pt idx="6">
                  <c:v>0.03</c:v>
                </c:pt>
                <c:pt idx="7">
                  <c:v>0.08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1571-4A76-B8FA-437B42602738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Julio</c:v>
                </c:pt>
              </c:strCache>
            </c:strRef>
          </c:tx>
          <c:spPr>
            <a:ln>
              <a:noFill/>
            </a:ln>
          </c:spPr>
          <c:invertIfNegative val="0"/>
          <c:cat>
            <c:strRef>
              <c:f>Hoja1!$A$2:$A$9</c:f>
              <c:strCache>
                <c:ptCount val="8"/>
                <c:pt idx="0">
                  <c:v>Todos los gobiernos desde 2003</c:v>
                </c:pt>
                <c:pt idx="1">
                  <c:v>Gobierno de Javier Milei</c:v>
                </c:pt>
                <c:pt idx="2">
                  <c:v>Gobiernos de Cristina Fernández de Kirchner</c:v>
                </c:pt>
                <c:pt idx="3">
                  <c:v>Otros gobiernos previos a 2003</c:v>
                </c:pt>
                <c:pt idx="4">
                  <c:v>Gobierno de Alberto Fernández</c:v>
                </c:pt>
                <c:pt idx="5">
                  <c:v>Gobierno de Mauricio Macri</c:v>
                </c:pt>
                <c:pt idx="6">
                  <c:v>Gobierno de Néstor Kirchner</c:v>
                </c:pt>
                <c:pt idx="7">
                  <c:v>No sé</c:v>
                </c:pt>
              </c:strCache>
            </c:strRef>
          </c:cat>
          <c:val>
            <c:numRef>
              <c:f>Hoja1!$D$2:$D$9</c:f>
              <c:numCache>
                <c:formatCode>###0%</c:formatCode>
                <c:ptCount val="8"/>
                <c:pt idx="0">
                  <c:v>0.22</c:v>
                </c:pt>
                <c:pt idx="1">
                  <c:v>0.3</c:v>
                </c:pt>
                <c:pt idx="2">
                  <c:v>0.17</c:v>
                </c:pt>
                <c:pt idx="3">
                  <c:v>0.03</c:v>
                </c:pt>
                <c:pt idx="4">
                  <c:v>0.1</c:v>
                </c:pt>
                <c:pt idx="5">
                  <c:v>0.11</c:v>
                </c:pt>
                <c:pt idx="6">
                  <c:v>0.03</c:v>
                </c:pt>
                <c:pt idx="7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120E-4175-9E3A-9A001ECF1333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Junio</c:v>
                </c:pt>
              </c:strCache>
            </c:strRef>
          </c:tx>
          <c:invertIfNegative val="0"/>
          <c:cat>
            <c:strRef>
              <c:f>Hoja1!$A$2:$A$9</c:f>
              <c:strCache>
                <c:ptCount val="8"/>
                <c:pt idx="0">
                  <c:v>Todos los gobiernos desde 2003</c:v>
                </c:pt>
                <c:pt idx="1">
                  <c:v>Gobierno de Javier Milei</c:v>
                </c:pt>
                <c:pt idx="2">
                  <c:v>Gobiernos de Cristina Fernández de Kirchner</c:v>
                </c:pt>
                <c:pt idx="3">
                  <c:v>Otros gobiernos previos a 2003</c:v>
                </c:pt>
                <c:pt idx="4">
                  <c:v>Gobierno de Alberto Fernández</c:v>
                </c:pt>
                <c:pt idx="5">
                  <c:v>Gobierno de Mauricio Macri</c:v>
                </c:pt>
                <c:pt idx="6">
                  <c:v>Gobierno de Néstor Kirchner</c:v>
                </c:pt>
                <c:pt idx="7">
                  <c:v>No sé</c:v>
                </c:pt>
              </c:strCache>
            </c:strRef>
          </c:cat>
          <c:val>
            <c:numRef>
              <c:f>Hoja1!$E$2:$E$9</c:f>
              <c:numCache>
                <c:formatCode>###0%</c:formatCode>
                <c:ptCount val="8"/>
                <c:pt idx="0">
                  <c:v>0.33</c:v>
                </c:pt>
                <c:pt idx="1">
                  <c:v>0.24</c:v>
                </c:pt>
                <c:pt idx="2">
                  <c:v>0.17</c:v>
                </c:pt>
                <c:pt idx="3">
                  <c:v>0.04</c:v>
                </c:pt>
                <c:pt idx="4">
                  <c:v>0.12</c:v>
                </c:pt>
                <c:pt idx="5">
                  <c:v>0.06</c:v>
                </c:pt>
                <c:pt idx="6">
                  <c:v>0.02</c:v>
                </c:pt>
                <c:pt idx="7">
                  <c:v>0.03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C637-45D6-A12E-491C563EBC8D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Mayo</c:v>
                </c:pt>
              </c:strCache>
            </c:strRef>
          </c:tx>
          <c:invertIfNegative val="0"/>
          <c:cat>
            <c:strRef>
              <c:f>Hoja1!$A$2:$A$9</c:f>
              <c:strCache>
                <c:ptCount val="8"/>
                <c:pt idx="0">
                  <c:v>Todos los gobiernos desde 2003</c:v>
                </c:pt>
                <c:pt idx="1">
                  <c:v>Gobierno de Javier Milei</c:v>
                </c:pt>
                <c:pt idx="2">
                  <c:v>Gobiernos de Cristina Fernández de Kirchner</c:v>
                </c:pt>
                <c:pt idx="3">
                  <c:v>Otros gobiernos previos a 2003</c:v>
                </c:pt>
                <c:pt idx="4">
                  <c:v>Gobierno de Alberto Fernández</c:v>
                </c:pt>
                <c:pt idx="5">
                  <c:v>Gobierno de Mauricio Macri</c:v>
                </c:pt>
                <c:pt idx="6">
                  <c:v>Gobierno de Néstor Kirchner</c:v>
                </c:pt>
                <c:pt idx="7">
                  <c:v>No sé</c:v>
                </c:pt>
              </c:strCache>
            </c:strRef>
          </c:cat>
          <c:val>
            <c:numRef>
              <c:f>Hoja1!$F$2:$F$9</c:f>
              <c:numCache>
                <c:formatCode>###0%</c:formatCode>
                <c:ptCount val="8"/>
                <c:pt idx="0">
                  <c:v>0.28000000000000003</c:v>
                </c:pt>
                <c:pt idx="1">
                  <c:v>0.21</c:v>
                </c:pt>
                <c:pt idx="2">
                  <c:v>0.19</c:v>
                </c:pt>
                <c:pt idx="3">
                  <c:v>7.0000000000000007E-2</c:v>
                </c:pt>
                <c:pt idx="4">
                  <c:v>0.12</c:v>
                </c:pt>
                <c:pt idx="5">
                  <c:v>0.06</c:v>
                </c:pt>
                <c:pt idx="6">
                  <c:v>0.02</c:v>
                </c:pt>
                <c:pt idx="7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6D4-44F5-AC11-48BF62450479}"/>
            </c:ext>
          </c:extLst>
        </c:ser>
        <c:ser>
          <c:idx val="5"/>
          <c:order val="5"/>
          <c:tx>
            <c:strRef>
              <c:f>Hoja1!$G$1</c:f>
              <c:strCache>
                <c:ptCount val="1"/>
                <c:pt idx="0">
                  <c:v>Abril</c:v>
                </c:pt>
              </c:strCache>
            </c:strRef>
          </c:tx>
          <c:invertIfNegative val="0"/>
          <c:cat>
            <c:strRef>
              <c:f>Hoja1!$A$2:$A$9</c:f>
              <c:strCache>
                <c:ptCount val="8"/>
                <c:pt idx="0">
                  <c:v>Todos los gobiernos desde 2003</c:v>
                </c:pt>
                <c:pt idx="1">
                  <c:v>Gobierno de Javier Milei</c:v>
                </c:pt>
                <c:pt idx="2">
                  <c:v>Gobiernos de Cristina Fernández de Kirchner</c:v>
                </c:pt>
                <c:pt idx="3">
                  <c:v>Otros gobiernos previos a 2003</c:v>
                </c:pt>
                <c:pt idx="4">
                  <c:v>Gobierno de Alberto Fernández</c:v>
                </c:pt>
                <c:pt idx="5">
                  <c:v>Gobierno de Mauricio Macri</c:v>
                </c:pt>
                <c:pt idx="6">
                  <c:v>Gobierno de Néstor Kirchner</c:v>
                </c:pt>
                <c:pt idx="7">
                  <c:v>No sé</c:v>
                </c:pt>
              </c:strCache>
            </c:strRef>
          </c:cat>
          <c:val>
            <c:numRef>
              <c:f>Hoja1!$G$2:$G$9</c:f>
              <c:numCache>
                <c:formatCode>###0%</c:formatCode>
                <c:ptCount val="8"/>
                <c:pt idx="0">
                  <c:v>0.31</c:v>
                </c:pt>
                <c:pt idx="1">
                  <c:v>0.2</c:v>
                </c:pt>
                <c:pt idx="2">
                  <c:v>0.2</c:v>
                </c:pt>
                <c:pt idx="3">
                  <c:v>0.09</c:v>
                </c:pt>
                <c:pt idx="4">
                  <c:v>0.08</c:v>
                </c:pt>
                <c:pt idx="5">
                  <c:v>0.08</c:v>
                </c:pt>
                <c:pt idx="6">
                  <c:v>0.02</c:v>
                </c:pt>
                <c:pt idx="7">
                  <c:v>0.04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1CE1-4B7D-AD81-BC8DD1AC12CF}"/>
            </c:ext>
          </c:extLst>
        </c:ser>
        <c:ser>
          <c:idx val="6"/>
          <c:order val="6"/>
          <c:tx>
            <c:strRef>
              <c:f>Hoja1!$H$1</c:f>
              <c:strCache>
                <c:ptCount val="1"/>
                <c:pt idx="0">
                  <c:v>Marzo</c:v>
                </c:pt>
              </c:strCache>
            </c:strRef>
          </c:tx>
          <c:invertIfNegative val="0"/>
          <c:cat>
            <c:strRef>
              <c:f>Hoja1!$A$2:$A$9</c:f>
              <c:strCache>
                <c:ptCount val="8"/>
                <c:pt idx="0">
                  <c:v>Todos los gobiernos desde 2003</c:v>
                </c:pt>
                <c:pt idx="1">
                  <c:v>Gobierno de Javier Milei</c:v>
                </c:pt>
                <c:pt idx="2">
                  <c:v>Gobiernos de Cristina Fernández de Kirchner</c:v>
                </c:pt>
                <c:pt idx="3">
                  <c:v>Otros gobiernos previos a 2003</c:v>
                </c:pt>
                <c:pt idx="4">
                  <c:v>Gobierno de Alberto Fernández</c:v>
                </c:pt>
                <c:pt idx="5">
                  <c:v>Gobierno de Mauricio Macri</c:v>
                </c:pt>
                <c:pt idx="6">
                  <c:v>Gobierno de Néstor Kirchner</c:v>
                </c:pt>
                <c:pt idx="7">
                  <c:v>No sé</c:v>
                </c:pt>
              </c:strCache>
            </c:strRef>
          </c:cat>
          <c:val>
            <c:numRef>
              <c:f>Hoja1!$H$2:$H$9</c:f>
              <c:numCache>
                <c:formatCode>###0%</c:formatCode>
                <c:ptCount val="8"/>
                <c:pt idx="0">
                  <c:v>0.3</c:v>
                </c:pt>
                <c:pt idx="1">
                  <c:v>0.23</c:v>
                </c:pt>
                <c:pt idx="2">
                  <c:v>0.19</c:v>
                </c:pt>
                <c:pt idx="3">
                  <c:v>0.05</c:v>
                </c:pt>
                <c:pt idx="4">
                  <c:v>0.08</c:v>
                </c:pt>
                <c:pt idx="5">
                  <c:v>0.09</c:v>
                </c:pt>
                <c:pt idx="6">
                  <c:v>0.01</c:v>
                </c:pt>
                <c:pt idx="7">
                  <c:v>0.04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DD1-4CB6-BFE3-0E764EDF1734}"/>
            </c:ext>
          </c:extLst>
        </c:ser>
        <c:ser>
          <c:idx val="7"/>
          <c:order val="7"/>
          <c:tx>
            <c:strRef>
              <c:f>Hoja1!$I$1</c:f>
              <c:strCache>
                <c:ptCount val="1"/>
                <c:pt idx="0">
                  <c:v>Febrero</c:v>
                </c:pt>
              </c:strCache>
            </c:strRef>
          </c:tx>
          <c:invertIfNegative val="0"/>
          <c:cat>
            <c:strRef>
              <c:f>Hoja1!$A$2:$A$9</c:f>
              <c:strCache>
                <c:ptCount val="8"/>
                <c:pt idx="0">
                  <c:v>Todos los gobiernos desde 2003</c:v>
                </c:pt>
                <c:pt idx="1">
                  <c:v>Gobierno de Javier Milei</c:v>
                </c:pt>
                <c:pt idx="2">
                  <c:v>Gobiernos de Cristina Fernández de Kirchner</c:v>
                </c:pt>
                <c:pt idx="3">
                  <c:v>Otros gobiernos previos a 2003</c:v>
                </c:pt>
                <c:pt idx="4">
                  <c:v>Gobierno de Alberto Fernández</c:v>
                </c:pt>
                <c:pt idx="5">
                  <c:v>Gobierno de Mauricio Macri</c:v>
                </c:pt>
                <c:pt idx="6">
                  <c:v>Gobierno de Néstor Kirchner</c:v>
                </c:pt>
                <c:pt idx="7">
                  <c:v>No sé</c:v>
                </c:pt>
              </c:strCache>
            </c:strRef>
          </c:cat>
          <c:val>
            <c:numRef>
              <c:f>Hoja1!$I$2:$I$9</c:f>
              <c:numCache>
                <c:formatCode>###0%</c:formatCode>
                <c:ptCount val="8"/>
                <c:pt idx="0">
                  <c:v>0.29826621651037172</c:v>
                </c:pt>
                <c:pt idx="1">
                  <c:v>0.15050233019643053</c:v>
                </c:pt>
                <c:pt idx="2">
                  <c:v>0.19361794604720958</c:v>
                </c:pt>
                <c:pt idx="3">
                  <c:v>6.3095787844553761E-2</c:v>
                </c:pt>
                <c:pt idx="4">
                  <c:v>0.1209752580078625</c:v>
                </c:pt>
                <c:pt idx="5">
                  <c:v>0.10902620269466326</c:v>
                </c:pt>
                <c:pt idx="6">
                  <c:v>2.586938828881415E-2</c:v>
                </c:pt>
                <c:pt idx="7">
                  <c:v>3.864687041009008E-2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0DD4-4139-85A2-2B16CDF90C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0170880"/>
        <c:axId val="200193152"/>
      </c:barChart>
      <c:catAx>
        <c:axId val="200170880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00" b="1"/>
            </a:pPr>
            <a:endParaRPr lang="es-AR"/>
          </a:p>
        </c:txPr>
        <c:crossAx val="200193152"/>
        <c:crosses val="autoZero"/>
        <c:auto val="1"/>
        <c:lblAlgn val="ctr"/>
        <c:lblOffset val="100"/>
        <c:noMultiLvlLbl val="0"/>
      </c:catAx>
      <c:valAx>
        <c:axId val="200193152"/>
        <c:scaling>
          <c:orientation val="minMax"/>
        </c:scaling>
        <c:delete val="1"/>
        <c:axPos val="t"/>
        <c:numFmt formatCode="###0%" sourceLinked="1"/>
        <c:majorTickMark val="out"/>
        <c:minorTickMark val="none"/>
        <c:tickLblPos val="none"/>
        <c:crossAx val="200170880"/>
        <c:crosses val="autoZero"/>
        <c:crossBetween val="between"/>
      </c:valAx>
      <c:spPr>
        <a:noFill/>
      </c:spPr>
    </c:plotArea>
    <c:legend>
      <c:legendPos val="r"/>
      <c:layout>
        <c:manualLayout>
          <c:xMode val="edge"/>
          <c:yMode val="edge"/>
          <c:x val="0.73459229849342922"/>
          <c:y val="0.44174221132126112"/>
          <c:w val="0.10023917084016785"/>
          <c:h val="0.31457539679581326"/>
        </c:manualLayout>
      </c:layout>
      <c:overlay val="0"/>
      <c:txPr>
        <a:bodyPr/>
        <a:lstStyle/>
        <a:p>
          <a:pPr>
            <a:defRPr sz="900"/>
          </a:pPr>
          <a:endParaRPr lang="es-AR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es-AR"/>
    </a:p>
  </c:txPr>
  <c:externalData r:id="rId1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35035323709536309"/>
          <c:y val="8.9459554097163801E-2"/>
          <c:w val="0.63188298337707782"/>
          <c:h val="0.89738168973288657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8 a 10 puntos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</c:spPr>
          <c:invertIfNegative val="0"/>
          <c:dLbls>
            <c:spPr>
              <a:solidFill>
                <a:srgbClr val="7FD13B">
                  <a:lumMod val="50000"/>
                </a:srgbClr>
              </a:solidFill>
            </c:spPr>
            <c:txPr>
              <a:bodyPr/>
              <a:lstStyle/>
              <a:p>
                <a:pPr>
                  <a:defRPr sz="8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Hoja1!$A$2:$A$19</c:f>
              <c:strCache>
                <c:ptCount val="18"/>
                <c:pt idx="0">
                  <c:v>Sindicatos</c:v>
                </c:pt>
                <c:pt idx="1">
                  <c:v>Medios de comunicación</c:v>
                </c:pt>
                <c:pt idx="2">
                  <c:v>Poder Judicial de la Nación</c:v>
                </c:pt>
                <c:pt idx="3">
                  <c:v>Poder Legislativo Nacional</c:v>
                </c:pt>
                <c:pt idx="4">
                  <c:v>Organizaciones No Gubernamentales (ONG)</c:v>
                </c:pt>
                <c:pt idx="5">
                  <c:v>Iglesia</c:v>
                </c:pt>
                <c:pt idx="6">
                  <c:v>Policía Federal Argentina</c:v>
                </c:pt>
                <c:pt idx="7">
                  <c:v>Grandes empresas internacionales</c:v>
                </c:pt>
                <c:pt idx="8">
                  <c:v>Grandes empresas argentinas</c:v>
                </c:pt>
                <c:pt idx="9">
                  <c:v>Pequeñas y medianas empresas internacionales</c:v>
                </c:pt>
                <c:pt idx="10">
                  <c:v>Poder Ejecutivo Nacional</c:v>
                </c:pt>
                <c:pt idx="11">
                  <c:v>Sistema de salud privado</c:v>
                </c:pt>
                <c:pt idx="12">
                  <c:v>Sistema de salud público</c:v>
                </c:pt>
                <c:pt idx="13">
                  <c:v>Universidades privadas</c:v>
                </c:pt>
                <c:pt idx="14">
                  <c:v>Fuerzas Armadas</c:v>
                </c:pt>
                <c:pt idx="15">
                  <c:v>Gendarmería Nacional</c:v>
                </c:pt>
                <c:pt idx="16">
                  <c:v>Pequeñas y medianas empresas nacionales</c:v>
                </c:pt>
                <c:pt idx="17">
                  <c:v>Universidades estatales</c:v>
                </c:pt>
              </c:strCache>
            </c:strRef>
          </c:cat>
          <c:val>
            <c:numRef>
              <c:f>Hoja1!$B$2:$B$19</c:f>
              <c:numCache>
                <c:formatCode>#,##0%</c:formatCode>
                <c:ptCount val="18"/>
                <c:pt idx="0">
                  <c:v>0.02</c:v>
                </c:pt>
                <c:pt idx="1">
                  <c:v>0.04</c:v>
                </c:pt>
                <c:pt idx="2">
                  <c:v>0.05</c:v>
                </c:pt>
                <c:pt idx="3">
                  <c:v>7.0000000000000007E-2</c:v>
                </c:pt>
                <c:pt idx="4">
                  <c:v>7.0000000000000007E-2</c:v>
                </c:pt>
                <c:pt idx="5">
                  <c:v>0.08</c:v>
                </c:pt>
                <c:pt idx="6">
                  <c:v>0.14000000000000001</c:v>
                </c:pt>
                <c:pt idx="7">
                  <c:v>0.14000000000000001</c:v>
                </c:pt>
                <c:pt idx="8">
                  <c:v>0.16</c:v>
                </c:pt>
                <c:pt idx="9">
                  <c:v>0.18</c:v>
                </c:pt>
                <c:pt idx="10">
                  <c:v>0.19</c:v>
                </c:pt>
                <c:pt idx="11">
                  <c:v>0.2</c:v>
                </c:pt>
                <c:pt idx="12">
                  <c:v>0.22</c:v>
                </c:pt>
                <c:pt idx="13">
                  <c:v>0.24</c:v>
                </c:pt>
                <c:pt idx="14">
                  <c:v>0.26</c:v>
                </c:pt>
                <c:pt idx="15">
                  <c:v>0.28000000000000003</c:v>
                </c:pt>
                <c:pt idx="16">
                  <c:v>0.3</c:v>
                </c:pt>
                <c:pt idx="17">
                  <c:v>0.36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F6A-4C13-A262-028540350B0D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5 a 7 puntos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spPr>
              <a:solidFill>
                <a:srgbClr val="FFFF00"/>
              </a:solidFill>
            </c:spPr>
            <c:txPr>
              <a:bodyPr/>
              <a:lstStyle/>
              <a:p>
                <a:pPr>
                  <a:defRPr sz="800" b="1">
                    <a:solidFill>
                      <a:schemeClr val="tx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Hoja1!$A$2:$A$19</c:f>
              <c:strCache>
                <c:ptCount val="18"/>
                <c:pt idx="0">
                  <c:v>Sindicatos</c:v>
                </c:pt>
                <c:pt idx="1">
                  <c:v>Medios de comunicación</c:v>
                </c:pt>
                <c:pt idx="2">
                  <c:v>Poder Judicial de la Nación</c:v>
                </c:pt>
                <c:pt idx="3">
                  <c:v>Poder Legislativo Nacional</c:v>
                </c:pt>
                <c:pt idx="4">
                  <c:v>Organizaciones No Gubernamentales (ONG)</c:v>
                </c:pt>
                <c:pt idx="5">
                  <c:v>Iglesia</c:v>
                </c:pt>
                <c:pt idx="6">
                  <c:v>Policía Federal Argentina</c:v>
                </c:pt>
                <c:pt idx="7">
                  <c:v>Grandes empresas internacionales</c:v>
                </c:pt>
                <c:pt idx="8">
                  <c:v>Grandes empresas argentinas</c:v>
                </c:pt>
                <c:pt idx="9">
                  <c:v>Pequeñas y medianas empresas internacionales</c:v>
                </c:pt>
                <c:pt idx="10">
                  <c:v>Poder Ejecutivo Nacional</c:v>
                </c:pt>
                <c:pt idx="11">
                  <c:v>Sistema de salud privado</c:v>
                </c:pt>
                <c:pt idx="12">
                  <c:v>Sistema de salud público</c:v>
                </c:pt>
                <c:pt idx="13">
                  <c:v>Universidades privadas</c:v>
                </c:pt>
                <c:pt idx="14">
                  <c:v>Fuerzas Armadas</c:v>
                </c:pt>
                <c:pt idx="15">
                  <c:v>Gendarmería Nacional</c:v>
                </c:pt>
                <c:pt idx="16">
                  <c:v>Pequeñas y medianas empresas nacionales</c:v>
                </c:pt>
                <c:pt idx="17">
                  <c:v>Universidades estatales</c:v>
                </c:pt>
              </c:strCache>
            </c:strRef>
          </c:cat>
          <c:val>
            <c:numRef>
              <c:f>Hoja1!$C$2:$C$19</c:f>
              <c:numCache>
                <c:formatCode>#,##0%</c:formatCode>
                <c:ptCount val="18"/>
                <c:pt idx="0">
                  <c:v>0.23</c:v>
                </c:pt>
                <c:pt idx="1">
                  <c:v>0.45</c:v>
                </c:pt>
                <c:pt idx="2">
                  <c:v>0.32</c:v>
                </c:pt>
                <c:pt idx="3">
                  <c:v>0.38</c:v>
                </c:pt>
                <c:pt idx="4">
                  <c:v>0.56999999999999995</c:v>
                </c:pt>
                <c:pt idx="5">
                  <c:v>0.32</c:v>
                </c:pt>
                <c:pt idx="6">
                  <c:v>0.46</c:v>
                </c:pt>
                <c:pt idx="7">
                  <c:v>0.44</c:v>
                </c:pt>
                <c:pt idx="8">
                  <c:v>0.47</c:v>
                </c:pt>
                <c:pt idx="9">
                  <c:v>0.51</c:v>
                </c:pt>
                <c:pt idx="10">
                  <c:v>0.31</c:v>
                </c:pt>
                <c:pt idx="11">
                  <c:v>0.47</c:v>
                </c:pt>
                <c:pt idx="12">
                  <c:v>0.48</c:v>
                </c:pt>
                <c:pt idx="13">
                  <c:v>0.44</c:v>
                </c:pt>
                <c:pt idx="14">
                  <c:v>0.36</c:v>
                </c:pt>
                <c:pt idx="15">
                  <c:v>0.36</c:v>
                </c:pt>
                <c:pt idx="16">
                  <c:v>0.47</c:v>
                </c:pt>
                <c:pt idx="17">
                  <c:v>0.36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F6A-4C13-A262-028540350B0D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1 a 4 puntos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pPr>
              <a:solidFill>
                <a:srgbClr val="FF0000"/>
              </a:solidFill>
            </c:spPr>
            <c:txPr>
              <a:bodyPr/>
              <a:lstStyle/>
              <a:p>
                <a:pPr>
                  <a:defRPr sz="8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Hoja1!$A$2:$A$19</c:f>
              <c:strCache>
                <c:ptCount val="18"/>
                <c:pt idx="0">
                  <c:v>Sindicatos</c:v>
                </c:pt>
                <c:pt idx="1">
                  <c:v>Medios de comunicación</c:v>
                </c:pt>
                <c:pt idx="2">
                  <c:v>Poder Judicial de la Nación</c:v>
                </c:pt>
                <c:pt idx="3">
                  <c:v>Poder Legislativo Nacional</c:v>
                </c:pt>
                <c:pt idx="4">
                  <c:v>Organizaciones No Gubernamentales (ONG)</c:v>
                </c:pt>
                <c:pt idx="5">
                  <c:v>Iglesia</c:v>
                </c:pt>
                <c:pt idx="6">
                  <c:v>Policía Federal Argentina</c:v>
                </c:pt>
                <c:pt idx="7">
                  <c:v>Grandes empresas internacionales</c:v>
                </c:pt>
                <c:pt idx="8">
                  <c:v>Grandes empresas argentinas</c:v>
                </c:pt>
                <c:pt idx="9">
                  <c:v>Pequeñas y medianas empresas internacionales</c:v>
                </c:pt>
                <c:pt idx="10">
                  <c:v>Poder Ejecutivo Nacional</c:v>
                </c:pt>
                <c:pt idx="11">
                  <c:v>Sistema de salud privado</c:v>
                </c:pt>
                <c:pt idx="12">
                  <c:v>Sistema de salud público</c:v>
                </c:pt>
                <c:pt idx="13">
                  <c:v>Universidades privadas</c:v>
                </c:pt>
                <c:pt idx="14">
                  <c:v>Fuerzas Armadas</c:v>
                </c:pt>
                <c:pt idx="15">
                  <c:v>Gendarmería Nacional</c:v>
                </c:pt>
                <c:pt idx="16">
                  <c:v>Pequeñas y medianas empresas nacionales</c:v>
                </c:pt>
                <c:pt idx="17">
                  <c:v>Universidades estatales</c:v>
                </c:pt>
              </c:strCache>
            </c:strRef>
          </c:cat>
          <c:val>
            <c:numRef>
              <c:f>Hoja1!$D$2:$D$19</c:f>
              <c:numCache>
                <c:formatCode>#,##0%</c:formatCode>
                <c:ptCount val="18"/>
                <c:pt idx="0">
                  <c:v>0.75</c:v>
                </c:pt>
                <c:pt idx="1">
                  <c:v>0.51</c:v>
                </c:pt>
                <c:pt idx="2">
                  <c:v>0.63</c:v>
                </c:pt>
                <c:pt idx="3">
                  <c:v>0.55000000000000004</c:v>
                </c:pt>
                <c:pt idx="4">
                  <c:v>0.36</c:v>
                </c:pt>
                <c:pt idx="5">
                  <c:v>0.6</c:v>
                </c:pt>
                <c:pt idx="6">
                  <c:v>0.4</c:v>
                </c:pt>
                <c:pt idx="7">
                  <c:v>0.42</c:v>
                </c:pt>
                <c:pt idx="8">
                  <c:v>0.37</c:v>
                </c:pt>
                <c:pt idx="9">
                  <c:v>0.31</c:v>
                </c:pt>
                <c:pt idx="10">
                  <c:v>0.5</c:v>
                </c:pt>
                <c:pt idx="11">
                  <c:v>0.33</c:v>
                </c:pt>
                <c:pt idx="12">
                  <c:v>0.3</c:v>
                </c:pt>
                <c:pt idx="13">
                  <c:v>0.32</c:v>
                </c:pt>
                <c:pt idx="14">
                  <c:v>0.38</c:v>
                </c:pt>
                <c:pt idx="15">
                  <c:v>0.36</c:v>
                </c:pt>
                <c:pt idx="16">
                  <c:v>0.23</c:v>
                </c:pt>
                <c:pt idx="17">
                  <c:v>0.28000000000000003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F6A-4C13-A262-028540350B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07028608"/>
        <c:axId val="207030144"/>
      </c:barChart>
      <c:catAx>
        <c:axId val="20702860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000" b="0">
                <a:solidFill>
                  <a:schemeClr val="tx1"/>
                </a:solidFill>
              </a:defRPr>
            </a:pPr>
            <a:endParaRPr lang="es-AR"/>
          </a:p>
        </c:txPr>
        <c:crossAx val="207030144"/>
        <c:crosses val="autoZero"/>
        <c:auto val="1"/>
        <c:lblAlgn val="ctr"/>
        <c:lblOffset val="100"/>
        <c:noMultiLvlLbl val="0"/>
      </c:catAx>
      <c:valAx>
        <c:axId val="207030144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one"/>
        <c:crossAx val="207028608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60100371828521471"/>
          <c:y val="1.5865961983060093E-2"/>
          <c:w val="0.36229451006124236"/>
          <c:h val="6.5423734280420504E-2"/>
        </c:manualLayout>
      </c:layout>
      <c:overlay val="0"/>
      <c:txPr>
        <a:bodyPr/>
        <a:lstStyle/>
        <a:p>
          <a:pPr>
            <a:defRPr sz="1000" b="1"/>
          </a:pPr>
          <a:endParaRPr lang="es-AR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s-AR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9183A-1411-4791-A876-0F4B8A136B64}" type="datetimeFigureOut">
              <a:rPr lang="es-AR" smtClean="0"/>
              <a:pPr/>
              <a:t>7/10/2024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06C72-09E6-45DD-817A-EAC8B8A479E5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4811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06C72-09E6-45DD-817A-EAC8B8A479E5}" type="slidenum">
              <a:rPr lang="es-AR" smtClean="0">
                <a:solidFill>
                  <a:prstClr val="black"/>
                </a:solidFill>
              </a:rPr>
              <a:pPr/>
              <a:t>3</a:t>
            </a:fld>
            <a:endParaRPr lang="es-A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06C72-09E6-45DD-817A-EAC8B8A479E5}" type="slidenum">
              <a:rPr lang="es-AR" smtClean="0">
                <a:solidFill>
                  <a:prstClr val="black"/>
                </a:solidFill>
              </a:rPr>
              <a:pPr/>
              <a:t>4</a:t>
            </a:fld>
            <a:endParaRPr lang="es-A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06C72-09E6-45DD-817A-EAC8B8A479E5}" type="slidenum">
              <a:rPr lang="es-AR" smtClean="0">
                <a:solidFill>
                  <a:prstClr val="black"/>
                </a:solidFill>
              </a:rPr>
              <a:pPr/>
              <a:t>5</a:t>
            </a:fld>
            <a:endParaRPr lang="es-A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1411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06C72-09E6-45DD-817A-EAC8B8A479E5}" type="slidenum">
              <a:rPr lang="es-AR" smtClean="0">
                <a:solidFill>
                  <a:prstClr val="black"/>
                </a:solidFill>
              </a:rPr>
              <a:pPr/>
              <a:t>6</a:t>
            </a:fld>
            <a:endParaRPr lang="es-A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06C72-09E6-45DD-817A-EAC8B8A479E5}" type="slidenum">
              <a:rPr lang="es-AR" smtClean="0">
                <a:solidFill>
                  <a:prstClr val="black"/>
                </a:solidFill>
              </a:rPr>
              <a:pPr/>
              <a:t>7</a:t>
            </a:fld>
            <a:endParaRPr lang="es-A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7173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06C72-09E6-45DD-817A-EAC8B8A479E5}" type="slidenum">
              <a:rPr lang="es-AR" smtClean="0">
                <a:solidFill>
                  <a:prstClr val="black"/>
                </a:solidFill>
              </a:rPr>
              <a:pPr/>
              <a:t>8</a:t>
            </a:fld>
            <a:endParaRPr lang="es-A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8398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06C72-09E6-45DD-817A-EAC8B8A479E5}" type="slidenum">
              <a:rPr lang="es-AR" smtClean="0">
                <a:solidFill>
                  <a:prstClr val="black"/>
                </a:solidFill>
              </a:rPr>
              <a:pPr/>
              <a:t>9</a:t>
            </a:fld>
            <a:endParaRPr lang="es-A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4048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3406FA-44C5-B435-273D-86869D00BA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>
            <a:extLst>
              <a:ext uri="{FF2B5EF4-FFF2-40B4-BE49-F238E27FC236}">
                <a16:creationId xmlns:a16="http://schemas.microsoft.com/office/drawing/2014/main" id="{1A19571B-2E5E-279C-0620-DF3B6000F7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>
            <a:extLst>
              <a:ext uri="{FF2B5EF4-FFF2-40B4-BE49-F238E27FC236}">
                <a16:creationId xmlns:a16="http://schemas.microsoft.com/office/drawing/2014/main" id="{E2CE15B0-B039-9C34-5177-234262D268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58CE39E5-57EA-485A-03CB-3B4EFE65EAB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706C72-09E6-45DD-817A-EAC8B8A479E5}" type="slidenum">
              <a:rPr kumimoji="0" lang="es-A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13134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06C72-09E6-45DD-817A-EAC8B8A479E5}" type="slidenum">
              <a:rPr lang="es-AR" smtClean="0">
                <a:solidFill>
                  <a:prstClr val="black"/>
                </a:solidFill>
              </a:rPr>
              <a:pPr/>
              <a:t>12</a:t>
            </a:fld>
            <a:endParaRPr lang="es-A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06C72-09E6-45DD-817A-EAC8B8A479E5}" type="slidenum">
              <a:rPr lang="es-AR" smtClean="0">
                <a:solidFill>
                  <a:prstClr val="black"/>
                </a:solidFill>
              </a:rPr>
              <a:pPr/>
              <a:t>14</a:t>
            </a:fld>
            <a:endParaRPr lang="es-A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3600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06C72-09E6-45DD-817A-EAC8B8A479E5}" type="slidenum">
              <a:rPr lang="es-AR" smtClean="0">
                <a:solidFill>
                  <a:prstClr val="black"/>
                </a:solidFill>
              </a:rPr>
              <a:pPr/>
              <a:t>15</a:t>
            </a:fld>
            <a:endParaRPr lang="es-A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4749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A91D3F-A361-BC64-51EB-0D7E8B991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>
            <a:extLst>
              <a:ext uri="{FF2B5EF4-FFF2-40B4-BE49-F238E27FC236}">
                <a16:creationId xmlns:a16="http://schemas.microsoft.com/office/drawing/2014/main" id="{07EFAE51-9B00-954A-1D0B-3E3A3CBDB0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>
            <a:extLst>
              <a:ext uri="{FF2B5EF4-FFF2-40B4-BE49-F238E27FC236}">
                <a16:creationId xmlns:a16="http://schemas.microsoft.com/office/drawing/2014/main" id="{39607789-208A-FD2C-868D-C14DB71ADA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7B416AC5-2BAB-D5FE-D49C-44D3A2EAF32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06C72-09E6-45DD-817A-EAC8B8A479E5}" type="slidenum">
              <a:rPr lang="es-AR" smtClean="0">
                <a:solidFill>
                  <a:prstClr val="black"/>
                </a:solidFill>
              </a:rPr>
              <a:pPr/>
              <a:t>16</a:t>
            </a:fld>
            <a:endParaRPr lang="es-A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6233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A91D3F-A361-BC64-51EB-0D7E8B991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>
            <a:extLst>
              <a:ext uri="{FF2B5EF4-FFF2-40B4-BE49-F238E27FC236}">
                <a16:creationId xmlns:a16="http://schemas.microsoft.com/office/drawing/2014/main" id="{07EFAE51-9B00-954A-1D0B-3E3A3CBDB0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>
            <a:extLst>
              <a:ext uri="{FF2B5EF4-FFF2-40B4-BE49-F238E27FC236}">
                <a16:creationId xmlns:a16="http://schemas.microsoft.com/office/drawing/2014/main" id="{39607789-208A-FD2C-868D-C14DB71ADA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7B416AC5-2BAB-D5FE-D49C-44D3A2EAF32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06C72-09E6-45DD-817A-EAC8B8A479E5}" type="slidenum">
              <a:rPr lang="es-AR" smtClean="0">
                <a:solidFill>
                  <a:prstClr val="black"/>
                </a:solidFill>
              </a:rPr>
              <a:pPr/>
              <a:t>17</a:t>
            </a:fld>
            <a:endParaRPr lang="es-A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2158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9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9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360785"/>
            <a:ext cx="7772400" cy="1470025"/>
          </a:xfrm>
        </p:spPr>
        <p:txBody>
          <a:bodyPr>
            <a:normAutofit/>
          </a:bodyPr>
          <a:lstStyle>
            <a:lvl1pPr>
              <a:defRPr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11656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Informe de resultados</a:t>
            </a:r>
          </a:p>
          <a:p>
            <a:r>
              <a:rPr lang="es-ES" dirty="0"/>
              <a:t>PR </a:t>
            </a:r>
            <a:endParaRPr lang="es-A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75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http://www.cace.org.ar/v3/wp-content/themes/cace/images/logo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33459" y="6428626"/>
            <a:ext cx="853370" cy="272266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</p:pic>
      <p:pic>
        <p:nvPicPr>
          <p:cNvPr id="4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3270" y="6412860"/>
            <a:ext cx="966489" cy="319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783" y="6481119"/>
            <a:ext cx="1080120" cy="188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spd="med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BCCD2F-914E-4668-84FE-A666C35B07DF}" type="datetimeFigureOut">
              <a:rPr lang="es-AR" smtClean="0"/>
              <a:pPr/>
              <a:t>7/10/2024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FB1246F-EEC8-4C79-A154-32E4AB87084A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14748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33887"/>
            <a:ext cx="9144000" cy="582567"/>
          </a:xfrm>
        </p:spPr>
        <p:txBody>
          <a:bodyPr>
            <a:noAutofit/>
          </a:bodyPr>
          <a:lstStyle>
            <a:lvl1pPr algn="l">
              <a:defRPr sz="24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972847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360785"/>
            <a:ext cx="7772400" cy="1470025"/>
          </a:xfrm>
        </p:spPr>
        <p:txBody>
          <a:bodyPr>
            <a:normAutofit/>
          </a:bodyPr>
          <a:lstStyle>
            <a:lvl1pPr>
              <a:defRPr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11656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Informe de resultados</a:t>
            </a:r>
          </a:p>
          <a:p>
            <a:r>
              <a:rPr lang="es-ES" dirty="0"/>
              <a:t>PR </a:t>
            </a:r>
            <a:endParaRPr lang="es-A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75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http://www.cace.org.ar/v3/wp-content/themes/cace/images/logo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33459" y="6428626"/>
            <a:ext cx="853370" cy="272266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</p:pic>
      <p:pic>
        <p:nvPicPr>
          <p:cNvPr id="4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3270" y="6412860"/>
            <a:ext cx="966489" cy="319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783" y="6481119"/>
            <a:ext cx="1080120" cy="188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spd="med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56792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717032"/>
            <a:ext cx="6400800" cy="115212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Informe de resultados</a:t>
            </a:r>
          </a:p>
          <a:p>
            <a:r>
              <a:rPr lang="es-ES" dirty="0"/>
              <a:t>PR 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205887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689894"/>
            <a:ext cx="9144001" cy="21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6036278"/>
            <a:ext cx="720080" cy="980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  <p:sp>
        <p:nvSpPr>
          <p:cNvPr id="10" name="2 Marcador de contenido"/>
          <p:cNvSpPr>
            <a:spLocks noGrp="1"/>
          </p:cNvSpPr>
          <p:nvPr>
            <p:ph idx="1"/>
          </p:nvPr>
        </p:nvSpPr>
        <p:spPr>
          <a:xfrm>
            <a:off x="457200" y="836713"/>
            <a:ext cx="8229600" cy="518457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AR" dirty="0"/>
          </a:p>
        </p:txBody>
      </p:sp>
      <p:sp>
        <p:nvSpPr>
          <p:cNvPr id="11" name="5 Marcador de número de diapositiva"/>
          <p:cNvSpPr txBox="1">
            <a:spLocks/>
          </p:cNvSpPr>
          <p:nvPr userDrawn="1"/>
        </p:nvSpPr>
        <p:spPr>
          <a:xfrm>
            <a:off x="6992976" y="659226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>
              <a:defRPr/>
            </a:pPr>
            <a:fld id="{3B4A9268-9767-4482-933C-277D832E96CA}" type="slidenum">
              <a:rPr lang="es-AR" sz="1200" b="1" smtClean="0">
                <a:solidFill>
                  <a:srgbClr val="FFFFFF"/>
                </a:solidFill>
              </a:rPr>
              <a:pPr algn="r">
                <a:defRPr/>
              </a:pPr>
              <a:t>‹Nº›</a:t>
            </a:fld>
            <a:endParaRPr lang="es-AR" sz="1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270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Android 1440x1280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 userDrawn="1"/>
        </p:nvSpPr>
        <p:spPr>
          <a:xfrm>
            <a:off x="2915816" y="3789040"/>
            <a:ext cx="6228184" cy="1152128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>
              <a:solidFill>
                <a:srgbClr val="FFFFFF"/>
              </a:solidFill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1368152" cy="1862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1 Título"/>
          <p:cNvSpPr>
            <a:spLocks noGrp="1"/>
          </p:cNvSpPr>
          <p:nvPr>
            <p:ph type="ctrTitle"/>
          </p:nvPr>
        </p:nvSpPr>
        <p:spPr>
          <a:xfrm>
            <a:off x="2915816" y="3789040"/>
            <a:ext cx="6264696" cy="115212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000" b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5311550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608" y="44624"/>
            <a:ext cx="7560840" cy="648072"/>
          </a:xfrm>
          <a:prstGeom prst="rect">
            <a:avLst/>
          </a:prstGeom>
        </p:spPr>
        <p:txBody>
          <a:bodyPr/>
          <a:lstStyle>
            <a:lvl1pPr>
              <a:defRPr lang="es-ES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1523530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360785"/>
            <a:ext cx="7772400" cy="1470025"/>
          </a:xfrm>
        </p:spPr>
        <p:txBody>
          <a:bodyPr>
            <a:normAutofit/>
          </a:bodyPr>
          <a:lstStyle>
            <a:lvl1pPr>
              <a:defRPr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 hasCustomPrompt="1"/>
          </p:nvPr>
        </p:nvSpPr>
        <p:spPr>
          <a:xfrm>
            <a:off x="1371600" y="311656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Informe de resultados</a:t>
            </a:r>
          </a:p>
          <a:p>
            <a:r>
              <a:rPr lang="es-ES" dirty="0"/>
              <a:t>PR </a:t>
            </a:r>
            <a:endParaRPr lang="es-AR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75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http://www.cace.org.ar/v3/wp-content/themes/cace/images/logo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33459" y="6428626"/>
            <a:ext cx="853370" cy="272266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</p:pic>
      <p:pic>
        <p:nvPicPr>
          <p:cNvPr id="4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3270" y="6412860"/>
            <a:ext cx="966489" cy="319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783" y="6481119"/>
            <a:ext cx="1080120" cy="188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</p:spTree>
  </p:cSld>
  <p:clrMapOvr>
    <a:masterClrMapping/>
  </p:clrMapOvr>
  <p:transition spd="med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391023"/>
            <a:ext cx="7772400" cy="1470025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4259557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562074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70027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BCCD2F-914E-4668-84FE-A666C35B07DF}" type="datetimeFigureOut">
              <a:rPr lang="es-AR" smtClean="0">
                <a:solidFill>
                  <a:prstClr val="black"/>
                </a:solidFill>
              </a:rPr>
              <a:pPr/>
              <a:t>7/10/2024</a:t>
            </a:fld>
            <a:endParaRPr lang="es-AR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AR">
              <a:solidFill>
                <a:prstClr val="black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FB1246F-EEC8-4C79-A154-32E4AB87084A}" type="slidenum">
              <a:rPr lang="es-AR" smtClean="0">
                <a:solidFill>
                  <a:prstClr val="black"/>
                </a:solidFill>
              </a:rPr>
              <a:pPr/>
              <a:t>‹Nº›</a:t>
            </a:fld>
            <a:endParaRPr lang="es-A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7484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33887"/>
            <a:ext cx="9144000" cy="582567"/>
          </a:xfrm>
        </p:spPr>
        <p:txBody>
          <a:bodyPr>
            <a:noAutofit/>
          </a:bodyPr>
          <a:lstStyle>
            <a:lvl1pPr algn="l">
              <a:defRPr sz="24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9728474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562074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986859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562074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505534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BCCD2F-914E-4668-84FE-A666C35B07DF}" type="datetimeFigureOut">
              <a:rPr lang="es-AR" smtClean="0">
                <a:solidFill>
                  <a:prstClr val="black"/>
                </a:solidFill>
              </a:rPr>
              <a:pPr/>
              <a:t>7/10/2024</a:t>
            </a:fld>
            <a:endParaRPr lang="es-AR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AR">
              <a:solidFill>
                <a:prstClr val="black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FB1246F-EEC8-4C79-A154-32E4AB87084A}" type="slidenum">
              <a:rPr lang="es-AR" smtClean="0">
                <a:solidFill>
                  <a:prstClr val="black"/>
                </a:solidFill>
              </a:rPr>
              <a:pPr/>
              <a:t>‹Nº›</a:t>
            </a:fld>
            <a:endParaRPr lang="es-A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74843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33887"/>
            <a:ext cx="9144000" cy="582567"/>
          </a:xfrm>
        </p:spPr>
        <p:txBody>
          <a:bodyPr>
            <a:noAutofit/>
          </a:bodyPr>
          <a:lstStyle>
            <a:lvl1pPr algn="l">
              <a:defRPr sz="24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9728474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562074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5055344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391023"/>
            <a:ext cx="7772400" cy="1470025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4259557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BCCD2F-914E-4668-84FE-A666C35B07DF}" type="datetimeFigureOut">
              <a:rPr lang="es-AR" smtClean="0">
                <a:solidFill>
                  <a:prstClr val="black"/>
                </a:solidFill>
              </a:rPr>
              <a:pPr/>
              <a:t>7/10/2024</a:t>
            </a:fld>
            <a:endParaRPr lang="es-AR">
              <a:solidFill>
                <a:prstClr val="black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AR">
              <a:solidFill>
                <a:prstClr val="black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FB1246F-EEC8-4C79-A154-32E4AB87084A}" type="slidenum">
              <a:rPr lang="es-AR" smtClean="0">
                <a:solidFill>
                  <a:prstClr val="black"/>
                </a:solidFill>
              </a:rPr>
              <a:pPr/>
              <a:t>‹Nº›</a:t>
            </a:fld>
            <a:endParaRPr lang="es-A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7484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33887"/>
            <a:ext cx="9144000" cy="582567"/>
          </a:xfrm>
        </p:spPr>
        <p:txBody>
          <a:bodyPr>
            <a:noAutofit/>
          </a:bodyPr>
          <a:lstStyle>
            <a:lvl1pPr algn="l">
              <a:defRPr sz="24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97284742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391023"/>
            <a:ext cx="7772400" cy="1470025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4259557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608" y="44624"/>
            <a:ext cx="7560840" cy="648072"/>
          </a:xfrm>
          <a:prstGeom prst="rect">
            <a:avLst/>
          </a:prstGeom>
        </p:spPr>
        <p:txBody>
          <a:bodyPr/>
          <a:lstStyle>
            <a:lvl1pPr>
              <a:defRPr lang="es-ES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15235305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>
            <a:lvl1pPr algn="l"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836713"/>
            <a:ext cx="8229600" cy="518457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A9268-9767-4482-933C-277D832E96CA}" type="slidenum">
              <a:rPr lang="es-AR" smtClean="0">
                <a:solidFill>
                  <a:srgbClr val="FFFFFF"/>
                </a:solidFill>
              </a:rPr>
              <a:pPr/>
              <a:t>‹Nº›</a:t>
            </a:fld>
            <a:endParaRPr lang="es-AR">
              <a:solidFill>
                <a:srgbClr val="FFFFFF"/>
              </a:solidFill>
            </a:endParaRPr>
          </a:p>
        </p:txBody>
      </p:sp>
      <p:sp>
        <p:nvSpPr>
          <p:cNvPr id="5" name="5 Marcador de número de diapositiva"/>
          <p:cNvSpPr txBox="1">
            <a:spLocks/>
          </p:cNvSpPr>
          <p:nvPr userDrawn="1"/>
        </p:nvSpPr>
        <p:spPr>
          <a:xfrm>
            <a:off x="6974904" y="659226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>
              <a:defRPr/>
            </a:pPr>
            <a:fld id="{3B4A9268-9767-4482-933C-277D832E96CA}" type="slidenum">
              <a:rPr lang="es-AR" sz="1200" b="1" smtClean="0">
                <a:solidFill>
                  <a:srgbClr val="FFFFFF"/>
                </a:solidFill>
              </a:rPr>
              <a:pPr algn="r">
                <a:defRPr/>
              </a:pPr>
              <a:t>‹Nº›</a:t>
            </a:fld>
            <a:endParaRPr lang="es-AR" sz="1200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ndroid 1440x1280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85296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1368152" cy="1862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33264" y="6564971"/>
            <a:ext cx="2133600" cy="3651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fld id="{EE198537-5F16-4B2F-86BD-0EFE65D87A22}" type="slidenum">
              <a:rPr lang="es-AR" smtClean="0">
                <a:solidFill>
                  <a:srgbClr val="FFFFFF"/>
                </a:solidFill>
              </a:rPr>
              <a:pPr/>
              <a:t>‹Nº›</a:t>
            </a:fld>
            <a:endParaRPr lang="es-AR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 userDrawn="1"/>
        </p:nvSpPr>
        <p:spPr>
          <a:xfrm>
            <a:off x="2915816" y="3789040"/>
            <a:ext cx="6228184" cy="1152128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915816" y="3789040"/>
            <a:ext cx="6264696" cy="1152128"/>
          </a:xfrm>
        </p:spPr>
        <p:txBody>
          <a:bodyPr>
            <a:noAutofit/>
          </a:bodyPr>
          <a:lstStyle>
            <a:lvl1pPr algn="ctr">
              <a:defRPr sz="2000" b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26" descr="placa"/>
          <p:cNvPicPr>
            <a:picLocks noChangeAspect="1" noChangeArrowheads="1"/>
          </p:cNvPicPr>
          <p:nvPr userDrawn="1"/>
        </p:nvPicPr>
        <p:blipFill>
          <a:blip r:embed="rId2" cstate="print"/>
          <a:srcRect l="14991" t="1412"/>
          <a:stretch>
            <a:fillRect/>
          </a:stretch>
        </p:blipFill>
        <p:spPr bwMode="auto">
          <a:xfrm>
            <a:off x="4067944" y="2996952"/>
            <a:ext cx="4874444" cy="647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067944" y="2996952"/>
            <a:ext cx="5076056" cy="576064"/>
          </a:xfrm>
        </p:spPr>
        <p:txBody>
          <a:bodyPr/>
          <a:lstStyle>
            <a:lvl1pPr algn="l">
              <a:defRPr sz="2800" b="1">
                <a:solidFill>
                  <a:srgbClr val="0070C0"/>
                </a:solidFill>
                <a:effectLst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716016" y="3717032"/>
            <a:ext cx="4136504" cy="766936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1" i="1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AR"/>
          </a:p>
        </p:txBody>
      </p:sp>
      <p:pic>
        <p:nvPicPr>
          <p:cNvPr id="64513" name="Picture 1" descr="C:\Users\gabriela\Desktop\basura\origami-vector-icon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 rot="19295709">
            <a:off x="3002558" y="2589177"/>
            <a:ext cx="1174903" cy="1152128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562074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98685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theme" Target="../theme/theme2.xml"/><Relationship Id="rId9" Type="http://schemas.openxmlformats.org/officeDocument/2006/relationships/image" Target="../media/image10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theme" Target="../theme/theme4.xml"/><Relationship Id="rId9" Type="http://schemas.openxmlformats.org/officeDocument/2006/relationships/image" Target="../media/image10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4.jpeg"/><Relationship Id="rId7" Type="http://schemas.openxmlformats.org/officeDocument/2006/relationships/image" Target="../media/image11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theme" Target="../theme/theme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.png"/><Relationship Id="rId4" Type="http://schemas.openxmlformats.org/officeDocument/2006/relationships/image" Target="../media/image19.jpe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2.png"/><Relationship Id="rId4" Type="http://schemas.openxmlformats.org/officeDocument/2006/relationships/image" Target="../media/image20.jpe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.png"/><Relationship Id="rId4" Type="http://schemas.openxmlformats.org/officeDocument/2006/relationships/image" Target="../media/image20.jpe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.png"/><Relationship Id="rId4" Type="http://schemas.openxmlformats.org/officeDocument/2006/relationships/image" Target="../media/image21.jpeg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theme" Target="../theme/theme14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2.png"/><Relationship Id="rId4" Type="http://schemas.openxmlformats.org/officeDocument/2006/relationships/image" Target="../media/image21.jpeg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theme" Target="../theme/theme16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2.png"/><Relationship Id="rId4" Type="http://schemas.openxmlformats.org/officeDocument/2006/relationships/image" Target="../media/image19.jpeg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theme" Target="../theme/theme17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2.png"/><Relationship Id="rId5" Type="http://schemas.openxmlformats.org/officeDocument/2006/relationships/image" Target="../media/image19.jpeg"/><Relationship Id="rId4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16.png"/><Relationship Id="rId5" Type="http://schemas.openxmlformats.org/officeDocument/2006/relationships/image" Target="../media/image22.png"/><Relationship Id="rId4" Type="http://schemas.openxmlformats.org/officeDocument/2006/relationships/theme" Target="../theme/theme19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2.png"/><Relationship Id="rId4" Type="http://schemas.openxmlformats.org/officeDocument/2006/relationships/image" Target="../media/image20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BDA56-47A0-4F3C-9D8B-5C7591F3D30C}" type="datetimeFigureOut">
              <a:rPr lang="es-AR" smtClean="0">
                <a:solidFill>
                  <a:srgbClr val="000000">
                    <a:tint val="75000"/>
                  </a:srgbClr>
                </a:solidFill>
              </a:rPr>
              <a:pPr/>
              <a:t>7/10/2024</a:t>
            </a:fld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EAC43-8D91-4406-A9E9-9E896DF9CB46}" type="slidenum">
              <a:rPr lang="es-AR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pic>
        <p:nvPicPr>
          <p:cNvPr id="7" name="Picture 5" descr="C:\Users\gabriela\Downloads\background5.jpg"/>
          <p:cNvPicPr>
            <a:picLocks noChangeAspect="1" noChangeArrowheads="1"/>
          </p:cNvPicPr>
          <p:nvPr/>
        </p:nvPicPr>
        <p:blipFill>
          <a:blip r:embed="rId3" cstate="print"/>
          <a:srcRect b="22879"/>
          <a:stretch>
            <a:fillRect/>
          </a:stretch>
        </p:blipFill>
        <p:spPr bwMode="auto">
          <a:xfrm rot="10800000">
            <a:off x="0" y="0"/>
            <a:ext cx="9144000" cy="6885383"/>
          </a:xfrm>
          <a:prstGeom prst="rect">
            <a:avLst/>
          </a:prstGeom>
          <a:noFill/>
        </p:spPr>
      </p:pic>
      <p:pic>
        <p:nvPicPr>
          <p:cNvPr id="8" name="Picture 6" descr="C:\Users\gabriela\Google Drive\Institucional OH\LOGO OH!\logo0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0933" y="885908"/>
            <a:ext cx="2265899" cy="3088092"/>
          </a:xfrm>
          <a:prstGeom prst="rect">
            <a:avLst/>
          </a:prstGeom>
          <a:noFill/>
        </p:spPr>
      </p:pic>
      <p:pic>
        <p:nvPicPr>
          <p:cNvPr id="9" name="Picture 8" descr="http://www.cace.org.ar/v3/wp-content/themes/cace/images/logo.png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5806862" y="6328835"/>
            <a:ext cx="853370" cy="272266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6" cstate="print">
            <a:grayscl/>
          </a:blip>
          <a:srcRect/>
          <a:stretch>
            <a:fillRect/>
          </a:stretch>
        </p:blipFill>
        <p:spPr bwMode="auto">
          <a:xfrm>
            <a:off x="2483768" y="6313069"/>
            <a:ext cx="966489" cy="319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7" cstate="print">
            <a:grayscl/>
          </a:blip>
          <a:srcRect/>
          <a:stretch>
            <a:fillRect/>
          </a:stretch>
        </p:blipFill>
        <p:spPr bwMode="auto">
          <a:xfrm>
            <a:off x="4572000" y="6381328"/>
            <a:ext cx="1080120" cy="188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sp>
        <p:nvSpPr>
          <p:cNvPr id="12" name="11 CuadroTexto"/>
          <p:cNvSpPr txBox="1"/>
          <p:nvPr/>
        </p:nvSpPr>
        <p:spPr>
          <a:xfrm>
            <a:off x="2915816" y="5949280"/>
            <a:ext cx="3240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400" b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www.ohpanel.com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6240175"/>
            <a:ext cx="576064" cy="532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6F279-2708-4CF2-9592-766907631E1C}" type="datetimeFigureOut">
              <a:rPr lang="es-AR" smtClean="0">
                <a:solidFill>
                  <a:srgbClr val="000000">
                    <a:tint val="75000"/>
                  </a:srgbClr>
                </a:solidFill>
              </a:rPr>
              <a:pPr/>
              <a:t>7/10/2024</a:t>
            </a:fld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3AC500-C4DC-496C-8520-74DB258B4FBA}" type="slidenum">
              <a:rPr lang="es-AR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/>
          <a:srcRect t="2237"/>
          <a:stretch>
            <a:fillRect/>
          </a:stretch>
        </p:blipFill>
        <p:spPr bwMode="auto">
          <a:xfrm>
            <a:off x="0" y="13648"/>
            <a:ext cx="9144000" cy="6844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170"/>
          <a:stretch/>
        </p:blipFill>
        <p:spPr bwMode="auto">
          <a:xfrm>
            <a:off x="0" y="6182436"/>
            <a:ext cx="9144000" cy="675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 descr="C:\Users\gabriela\Google Drive\Institucional OH\LOGO OH!\logo03.png"/>
          <p:cNvPicPr>
            <a:picLocks noChangeAspect="1" noChangeArrowheads="1"/>
          </p:cNvPicPr>
          <p:nvPr/>
        </p:nvPicPr>
        <p:blipFill rotWithShape="1">
          <a:blip r:embed="rId7" cstate="print"/>
          <a:srcRect b="11572"/>
          <a:stretch/>
        </p:blipFill>
        <p:spPr bwMode="auto">
          <a:xfrm>
            <a:off x="104917" y="5146656"/>
            <a:ext cx="1442747" cy="1738728"/>
          </a:xfrm>
          <a:prstGeom prst="rect">
            <a:avLst/>
          </a:prstGeom>
          <a:noFill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432" y="6422272"/>
            <a:ext cx="648072" cy="213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6414094"/>
            <a:ext cx="720080" cy="255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224" y="6457433"/>
            <a:ext cx="792088" cy="143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354032"/>
            <a:ext cx="415036" cy="383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28"/>
          <a:stretch/>
        </p:blipFill>
        <p:spPr bwMode="auto">
          <a:xfrm>
            <a:off x="0" y="6591869"/>
            <a:ext cx="9144000" cy="266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5 Marcador de número de diapositiva"/>
          <p:cNvSpPr txBox="1">
            <a:spLocks/>
          </p:cNvSpPr>
          <p:nvPr/>
        </p:nvSpPr>
        <p:spPr>
          <a:xfrm>
            <a:off x="8604448" y="6538992"/>
            <a:ext cx="5040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4A9268-9767-4482-933C-277D832E96CA}" type="slidenum">
              <a:rPr kumimoji="0" lang="es-AR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Picture 6" descr="C:\Users\gabriela\Google Drive\Institucional OH\LOGO OH!\logo03.png"/>
          <p:cNvPicPr>
            <a:picLocks noChangeAspect="1" noChangeArrowheads="1"/>
          </p:cNvPicPr>
          <p:nvPr/>
        </p:nvPicPr>
        <p:blipFill rotWithShape="1">
          <a:blip r:embed="rId5" cstate="print"/>
          <a:srcRect b="11572"/>
          <a:stretch/>
        </p:blipFill>
        <p:spPr bwMode="auto">
          <a:xfrm>
            <a:off x="104917" y="6204470"/>
            <a:ext cx="565003" cy="6809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0652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72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6F279-2708-4CF2-9592-766907631E1C}" type="datetimeFigureOut">
              <a:rPr lang="es-AR" smtClean="0">
                <a:solidFill>
                  <a:srgbClr val="000000">
                    <a:tint val="75000"/>
                  </a:srgbClr>
                </a:solidFill>
              </a:rPr>
              <a:pPr/>
              <a:t>7/10/2024</a:t>
            </a:fld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3AC500-C4DC-496C-8520-74DB258B4FBA}" type="slidenum">
              <a:rPr lang="es-AR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/>
          <a:srcRect t="2237"/>
          <a:stretch>
            <a:fillRect/>
          </a:stretch>
        </p:blipFill>
        <p:spPr bwMode="auto">
          <a:xfrm>
            <a:off x="0" y="13648"/>
            <a:ext cx="9144000" cy="6844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170"/>
          <a:stretch/>
        </p:blipFill>
        <p:spPr bwMode="auto">
          <a:xfrm>
            <a:off x="0" y="6182436"/>
            <a:ext cx="9144000" cy="675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 descr="C:\Users\gabriela\Google Drive\Institucional OH\LOGO OH!\logo03.png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 b="11572"/>
          <a:stretch/>
        </p:blipFill>
        <p:spPr bwMode="auto">
          <a:xfrm>
            <a:off x="104917" y="5146656"/>
            <a:ext cx="1442747" cy="1738728"/>
          </a:xfrm>
          <a:prstGeom prst="rect">
            <a:avLst/>
          </a:prstGeom>
          <a:noFill/>
        </p:spPr>
      </p:pic>
      <p:pic>
        <p:nvPicPr>
          <p:cNvPr id="1030" name="Picture 6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432" y="6422272"/>
            <a:ext cx="648072" cy="213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6414094"/>
            <a:ext cx="720080" cy="255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224" y="6457433"/>
            <a:ext cx="792088" cy="143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354032"/>
            <a:ext cx="415036" cy="383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Resultado de imagen para background geometric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 t="92651"/>
          <a:stretch/>
        </p:blipFill>
        <p:spPr bwMode="auto">
          <a:xfrm>
            <a:off x="0" y="6354032"/>
            <a:ext cx="9144001" cy="50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gabriela\Google Drive\Institucional OH\LOGO OH!\logo03.png"/>
          <p:cNvPicPr>
            <a:picLocks noChangeAspect="1" noChangeArrowheads="1"/>
          </p:cNvPicPr>
          <p:nvPr userDrawn="1"/>
        </p:nvPicPr>
        <p:blipFill rotWithShape="1">
          <a:blip r:embed="rId4" cstate="print"/>
          <a:srcRect b="11572"/>
          <a:stretch/>
        </p:blipFill>
        <p:spPr bwMode="auto">
          <a:xfrm>
            <a:off x="104917" y="5146656"/>
            <a:ext cx="1442747" cy="1738728"/>
          </a:xfrm>
          <a:prstGeom prst="rect">
            <a:avLst/>
          </a:prstGeom>
          <a:noFill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6537342"/>
            <a:ext cx="648072" cy="213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6529164"/>
            <a:ext cx="720080" cy="255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152" y="6572503"/>
            <a:ext cx="792088" cy="143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469102"/>
            <a:ext cx="415036" cy="383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5 Marcador de número de diapositiva"/>
          <p:cNvSpPr txBox="1">
            <a:spLocks/>
          </p:cNvSpPr>
          <p:nvPr userDrawn="1"/>
        </p:nvSpPr>
        <p:spPr>
          <a:xfrm>
            <a:off x="6902896" y="65087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s-A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6012359-A159-403C-B45E-E49BCACE94A7}" type="slidenum">
              <a:rPr lang="es-AR" sz="1200" b="1" smtClean="0">
                <a:solidFill>
                  <a:srgbClr val="FFFFFF"/>
                </a:solidFill>
              </a:rPr>
              <a:pPr algn="r"/>
              <a:t>‹Nº›</a:t>
            </a:fld>
            <a:endParaRPr lang="es-AR" sz="1200" b="1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518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 flipV="1">
            <a:off x="0" y="6689894"/>
            <a:ext cx="9144001" cy="21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4" y="6036278"/>
            <a:ext cx="720080" cy="980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5 Marcador de número de diapositiva"/>
          <p:cNvSpPr txBox="1">
            <a:spLocks/>
          </p:cNvSpPr>
          <p:nvPr userDrawn="1"/>
        </p:nvSpPr>
        <p:spPr>
          <a:xfrm>
            <a:off x="6992976" y="659226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>
              <a:defRPr/>
            </a:pPr>
            <a:fld id="{3B4A9268-9767-4482-933C-277D832E96CA}" type="slidenum">
              <a:rPr lang="es-AR" sz="1200" b="1" smtClean="0">
                <a:solidFill>
                  <a:srgbClr val="FFFFFF"/>
                </a:solidFill>
              </a:rPr>
              <a:pPr algn="r">
                <a:defRPr/>
              </a:pPr>
              <a:t>‹Nº›</a:t>
            </a:fld>
            <a:endParaRPr lang="es-AR" sz="1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19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6F279-2708-4CF2-9592-766907631E1C}" type="datetimeFigureOut">
              <a:rPr lang="es-AR" smtClean="0">
                <a:solidFill>
                  <a:srgbClr val="000000">
                    <a:tint val="75000"/>
                  </a:srgbClr>
                </a:solidFill>
              </a:rPr>
              <a:pPr/>
              <a:t>7/10/2024</a:t>
            </a:fld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3AC500-C4DC-496C-8520-74DB258B4FBA}" type="slidenum">
              <a:rPr lang="es-AR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/>
          <a:srcRect t="2237"/>
          <a:stretch>
            <a:fillRect/>
          </a:stretch>
        </p:blipFill>
        <p:spPr bwMode="auto">
          <a:xfrm>
            <a:off x="0" y="13648"/>
            <a:ext cx="9144000" cy="6844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BDA56-47A0-4F3C-9D8B-5C7591F3D30C}" type="datetimeFigureOut">
              <a:rPr lang="es-AR" smtClean="0">
                <a:solidFill>
                  <a:srgbClr val="000000">
                    <a:tint val="75000"/>
                  </a:srgbClr>
                </a:solidFill>
              </a:rPr>
              <a:pPr/>
              <a:t>7/10/2024</a:t>
            </a:fld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EAC43-8D91-4406-A9E9-9E896DF9CB46}" type="slidenum">
              <a:rPr lang="es-AR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pic>
        <p:nvPicPr>
          <p:cNvPr id="7" name="Picture 5" descr="C:\Users\gabriela\Downloads\background5.jpg"/>
          <p:cNvPicPr>
            <a:picLocks noChangeAspect="1" noChangeArrowheads="1"/>
          </p:cNvPicPr>
          <p:nvPr/>
        </p:nvPicPr>
        <p:blipFill>
          <a:blip r:embed="rId3" cstate="print"/>
          <a:srcRect b="22879"/>
          <a:stretch>
            <a:fillRect/>
          </a:stretch>
        </p:blipFill>
        <p:spPr bwMode="auto">
          <a:xfrm rot="10800000">
            <a:off x="0" y="-27384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6" descr="C:\Users\gabriela\Google Drive\Institucional OH\LOGO OH!\logo0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0933" y="885908"/>
            <a:ext cx="2265899" cy="3088092"/>
          </a:xfrm>
          <a:prstGeom prst="rect">
            <a:avLst/>
          </a:prstGeom>
          <a:noFill/>
        </p:spPr>
      </p:pic>
      <p:pic>
        <p:nvPicPr>
          <p:cNvPr id="9" name="Picture 8" descr="http://www.cace.org.ar/v3/wp-content/themes/cace/images/logo.png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5359616" y="6328835"/>
            <a:ext cx="853370" cy="272266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6" cstate="print">
            <a:grayscl/>
          </a:blip>
          <a:srcRect/>
          <a:stretch>
            <a:fillRect/>
          </a:stretch>
        </p:blipFill>
        <p:spPr bwMode="auto">
          <a:xfrm>
            <a:off x="2849427" y="6313069"/>
            <a:ext cx="966489" cy="319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7" cstate="print">
            <a:grayscl/>
          </a:blip>
          <a:srcRect/>
          <a:stretch>
            <a:fillRect/>
          </a:stretch>
        </p:blipFill>
        <p:spPr bwMode="auto">
          <a:xfrm>
            <a:off x="4031940" y="6381328"/>
            <a:ext cx="1080120" cy="188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sp>
        <p:nvSpPr>
          <p:cNvPr id="12" name="11 CuadroTexto"/>
          <p:cNvSpPr txBox="1"/>
          <p:nvPr/>
        </p:nvSpPr>
        <p:spPr>
          <a:xfrm>
            <a:off x="2915816" y="5949280"/>
            <a:ext cx="3240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400" b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www.ohpanel.com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6F279-2708-4CF2-9592-766907631E1C}" type="datetimeFigureOut">
              <a:rPr lang="es-AR" smtClean="0">
                <a:solidFill>
                  <a:srgbClr val="000000">
                    <a:tint val="75000"/>
                  </a:srgbClr>
                </a:solidFill>
              </a:rPr>
              <a:pPr/>
              <a:t>7/10/2024</a:t>
            </a:fld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3AC500-C4DC-496C-8520-74DB258B4FBA}" type="slidenum">
              <a:rPr lang="es-AR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pic>
        <p:nvPicPr>
          <p:cNvPr id="8" name="Picture 4" descr="Resultado de imagen para background geometric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/>
          <a:stretch/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5 Marcador de número de diapositiva"/>
          <p:cNvSpPr txBox="1">
            <a:spLocks/>
          </p:cNvSpPr>
          <p:nvPr/>
        </p:nvSpPr>
        <p:spPr>
          <a:xfrm>
            <a:off x="6902896" y="65087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s-A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6012359-A159-403C-B45E-E49BCACE94A7}" type="slidenum">
              <a:rPr lang="es-AR" sz="1200" b="1" smtClean="0">
                <a:solidFill>
                  <a:srgbClr val="FFFFFF"/>
                </a:solidFill>
              </a:rPr>
              <a:pPr algn="r"/>
              <a:t>‹Nº›</a:t>
            </a:fld>
            <a:endParaRPr lang="es-AR" sz="1200" b="1">
              <a:solidFill>
                <a:srgbClr val="FFFFFF"/>
              </a:solidFill>
            </a:endParaRPr>
          </a:p>
        </p:txBody>
      </p:sp>
      <p:pic>
        <p:nvPicPr>
          <p:cNvPr id="10" name="Picture 6" descr="C:\Users\gabriela\Google Drive\Institucional OH\LOGO OH!\logo03.png"/>
          <p:cNvPicPr>
            <a:picLocks noChangeAspect="1" noChangeArrowheads="1"/>
          </p:cNvPicPr>
          <p:nvPr/>
        </p:nvPicPr>
        <p:blipFill rotWithShape="1">
          <a:blip r:embed="rId5" cstate="print"/>
          <a:srcRect b="11572"/>
          <a:stretch/>
        </p:blipFill>
        <p:spPr bwMode="auto">
          <a:xfrm>
            <a:off x="104917" y="5754120"/>
            <a:ext cx="938691" cy="1131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0308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Resultado de imagen para background geometric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 t="94907"/>
          <a:stretch/>
        </p:blipFill>
        <p:spPr bwMode="auto">
          <a:xfrm>
            <a:off x="0" y="6508750"/>
            <a:ext cx="9144001" cy="34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5 Marcador de número de diapositiva"/>
          <p:cNvSpPr txBox="1">
            <a:spLocks/>
          </p:cNvSpPr>
          <p:nvPr/>
        </p:nvSpPr>
        <p:spPr>
          <a:xfrm>
            <a:off x="6902896" y="65087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s-A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6012359-A159-403C-B45E-E49BCACE94A7}" type="slidenum">
              <a:rPr lang="es-AR" sz="1200" b="1" smtClean="0">
                <a:solidFill>
                  <a:prstClr val="white"/>
                </a:solidFill>
              </a:rPr>
              <a:pPr algn="r"/>
              <a:t>‹Nº›</a:t>
            </a:fld>
            <a:endParaRPr lang="es-AR" sz="1200" b="1">
              <a:solidFill>
                <a:prstClr val="white"/>
              </a:solidFill>
            </a:endParaRPr>
          </a:p>
        </p:txBody>
      </p:sp>
      <p:pic>
        <p:nvPicPr>
          <p:cNvPr id="13" name="Picture 4" descr="Resultado de imagen para background geometric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 t="-129" b="97600"/>
          <a:stretch/>
        </p:blipFill>
        <p:spPr bwMode="auto">
          <a:xfrm>
            <a:off x="4979" y="0"/>
            <a:ext cx="9144001" cy="173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gabriela\Google Drive\Institucional OH\LOGO OH!\logo03.png"/>
          <p:cNvPicPr>
            <a:picLocks noChangeAspect="1" noChangeArrowheads="1"/>
          </p:cNvPicPr>
          <p:nvPr/>
        </p:nvPicPr>
        <p:blipFill rotWithShape="1">
          <a:blip r:embed="rId5" cstate="print"/>
          <a:srcRect b="11572"/>
          <a:stretch/>
        </p:blipFill>
        <p:spPr bwMode="auto">
          <a:xfrm>
            <a:off x="104918" y="6237312"/>
            <a:ext cx="537752" cy="6480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81924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28"/>
          <a:stretch/>
        </p:blipFill>
        <p:spPr bwMode="auto">
          <a:xfrm>
            <a:off x="0" y="6591869"/>
            <a:ext cx="9144000" cy="266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5 Marcador de número de diapositiva"/>
          <p:cNvSpPr txBox="1">
            <a:spLocks/>
          </p:cNvSpPr>
          <p:nvPr/>
        </p:nvSpPr>
        <p:spPr>
          <a:xfrm>
            <a:off x="8604448" y="6538992"/>
            <a:ext cx="5040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>
              <a:defRPr/>
            </a:pPr>
            <a:fld id="{3B4A9268-9767-4482-933C-277D832E96CA}" type="slidenum">
              <a:rPr lang="es-AR" sz="1200" b="1" smtClean="0">
                <a:solidFill>
                  <a:prstClr val="white"/>
                </a:solidFill>
              </a:rPr>
              <a:pPr algn="ctr">
                <a:defRPr/>
              </a:pPr>
              <a:t>‹Nº›</a:t>
            </a:fld>
            <a:endParaRPr lang="es-AR" sz="1200" b="1" dirty="0">
              <a:solidFill>
                <a:prstClr val="white"/>
              </a:solidFill>
            </a:endParaRPr>
          </a:p>
        </p:txBody>
      </p:sp>
      <p:pic>
        <p:nvPicPr>
          <p:cNvPr id="10" name="Picture 6" descr="C:\Users\gabriela\Google Drive\Institucional OH\LOGO OH!\logo03.png"/>
          <p:cNvPicPr>
            <a:picLocks noChangeAspect="1" noChangeArrowheads="1"/>
          </p:cNvPicPr>
          <p:nvPr/>
        </p:nvPicPr>
        <p:blipFill rotWithShape="1">
          <a:blip r:embed="rId5" cstate="print"/>
          <a:srcRect b="11572"/>
          <a:stretch/>
        </p:blipFill>
        <p:spPr bwMode="auto">
          <a:xfrm>
            <a:off x="104917" y="6204470"/>
            <a:ext cx="565003" cy="6809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0652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Resultado de imagen para background geometric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 t="94907"/>
          <a:stretch/>
        </p:blipFill>
        <p:spPr bwMode="auto">
          <a:xfrm>
            <a:off x="0" y="6508750"/>
            <a:ext cx="9144001" cy="34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5 Marcador de número de diapositiva"/>
          <p:cNvSpPr txBox="1">
            <a:spLocks/>
          </p:cNvSpPr>
          <p:nvPr/>
        </p:nvSpPr>
        <p:spPr>
          <a:xfrm>
            <a:off x="6902896" y="65087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s-A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6012359-A159-403C-B45E-E49BCACE94A7}" type="slidenum">
              <a:rPr lang="es-AR" sz="1200" b="1" smtClean="0">
                <a:solidFill>
                  <a:prstClr val="white"/>
                </a:solidFill>
              </a:rPr>
              <a:pPr algn="r"/>
              <a:t>‹Nº›</a:t>
            </a:fld>
            <a:endParaRPr lang="es-AR" sz="1200" b="1">
              <a:solidFill>
                <a:prstClr val="white"/>
              </a:solidFill>
            </a:endParaRPr>
          </a:p>
        </p:txBody>
      </p:sp>
      <p:pic>
        <p:nvPicPr>
          <p:cNvPr id="13" name="Picture 4" descr="Resultado de imagen para background geometric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 t="-129" b="97600"/>
          <a:stretch/>
        </p:blipFill>
        <p:spPr bwMode="auto">
          <a:xfrm>
            <a:off x="4979" y="0"/>
            <a:ext cx="9144001" cy="173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gabriela\Google Drive\Institucional OH\LOGO OH!\logo03.png"/>
          <p:cNvPicPr>
            <a:picLocks noChangeAspect="1" noChangeArrowheads="1"/>
          </p:cNvPicPr>
          <p:nvPr/>
        </p:nvPicPr>
        <p:blipFill rotWithShape="1">
          <a:blip r:embed="rId5" cstate="print"/>
          <a:srcRect b="11572"/>
          <a:stretch/>
        </p:blipFill>
        <p:spPr bwMode="auto">
          <a:xfrm>
            <a:off x="104918" y="6237312"/>
            <a:ext cx="537752" cy="6480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1366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Resultado de imagen para background geometric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 t="94907"/>
          <a:stretch/>
        </p:blipFill>
        <p:spPr bwMode="auto">
          <a:xfrm>
            <a:off x="0" y="6508750"/>
            <a:ext cx="9144001" cy="34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5 Marcador de número de diapositiva"/>
          <p:cNvSpPr txBox="1">
            <a:spLocks/>
          </p:cNvSpPr>
          <p:nvPr userDrawn="1"/>
        </p:nvSpPr>
        <p:spPr>
          <a:xfrm>
            <a:off x="6902896" y="65087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s-A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6012359-A159-403C-B45E-E49BCACE94A7}" type="slidenum">
              <a:rPr lang="es-AR" sz="1200" b="1" smtClean="0">
                <a:solidFill>
                  <a:prstClr val="white"/>
                </a:solidFill>
              </a:rPr>
              <a:pPr algn="r"/>
              <a:t>‹Nº›</a:t>
            </a:fld>
            <a:endParaRPr lang="es-AR" sz="1200" b="1">
              <a:solidFill>
                <a:prstClr val="white"/>
              </a:solidFill>
            </a:endParaRPr>
          </a:p>
        </p:txBody>
      </p:sp>
      <p:pic>
        <p:nvPicPr>
          <p:cNvPr id="13" name="Picture 4" descr="Resultado de imagen para background geometric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 t="-129" b="97600"/>
          <a:stretch/>
        </p:blipFill>
        <p:spPr bwMode="auto">
          <a:xfrm>
            <a:off x="4979" y="0"/>
            <a:ext cx="9144001" cy="173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gabriela\Google Drive\Institucional OH\LOGO OH!\logo03.png"/>
          <p:cNvPicPr>
            <a:picLocks noChangeAspect="1" noChangeArrowheads="1"/>
          </p:cNvPicPr>
          <p:nvPr userDrawn="1"/>
        </p:nvPicPr>
        <p:blipFill rotWithShape="1">
          <a:blip r:embed="rId5" cstate="print"/>
          <a:srcRect b="11572"/>
          <a:stretch/>
        </p:blipFill>
        <p:spPr bwMode="auto">
          <a:xfrm>
            <a:off x="104918" y="6237312"/>
            <a:ext cx="537752" cy="6480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4672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28"/>
          <a:stretch/>
        </p:blipFill>
        <p:spPr bwMode="auto">
          <a:xfrm>
            <a:off x="0" y="6591869"/>
            <a:ext cx="9144000" cy="266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5 Marcador de número de diapositiva"/>
          <p:cNvSpPr txBox="1">
            <a:spLocks/>
          </p:cNvSpPr>
          <p:nvPr/>
        </p:nvSpPr>
        <p:spPr>
          <a:xfrm>
            <a:off x="8604448" y="6538992"/>
            <a:ext cx="5040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>
              <a:defRPr/>
            </a:pPr>
            <a:fld id="{3B4A9268-9767-4482-933C-277D832E96CA}" type="slidenum">
              <a:rPr lang="es-AR" sz="1200" b="1" smtClean="0">
                <a:solidFill>
                  <a:prstClr val="white"/>
                </a:solidFill>
              </a:rPr>
              <a:pPr algn="ctr">
                <a:defRPr/>
              </a:pPr>
              <a:t>‹Nº›</a:t>
            </a:fld>
            <a:endParaRPr lang="es-AR" sz="1200" b="1" dirty="0">
              <a:solidFill>
                <a:prstClr val="white"/>
              </a:solidFill>
            </a:endParaRPr>
          </a:p>
        </p:txBody>
      </p:sp>
      <p:pic>
        <p:nvPicPr>
          <p:cNvPr id="10" name="Picture 6" descr="C:\Users\gabriela\Google Drive\Institucional OH\LOGO OH!\logo03.png"/>
          <p:cNvPicPr>
            <a:picLocks noChangeAspect="1" noChangeArrowheads="1"/>
          </p:cNvPicPr>
          <p:nvPr/>
        </p:nvPicPr>
        <p:blipFill rotWithShape="1">
          <a:blip r:embed="rId5" cstate="print"/>
          <a:srcRect b="11572"/>
          <a:stretch/>
        </p:blipFill>
        <p:spPr bwMode="auto">
          <a:xfrm>
            <a:off x="104917" y="6204470"/>
            <a:ext cx="565003" cy="6809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0652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Resultado de imagen para background geometric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 t="94907"/>
          <a:stretch/>
        </p:blipFill>
        <p:spPr bwMode="auto">
          <a:xfrm>
            <a:off x="0" y="6508750"/>
            <a:ext cx="9144001" cy="34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5 Marcador de número de diapositiva"/>
          <p:cNvSpPr txBox="1">
            <a:spLocks/>
          </p:cNvSpPr>
          <p:nvPr userDrawn="1"/>
        </p:nvSpPr>
        <p:spPr>
          <a:xfrm>
            <a:off x="6902896" y="65087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s-A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6012359-A159-403C-B45E-E49BCACE94A7}" type="slidenum">
              <a:rPr lang="es-AR" sz="1200" b="1" smtClean="0">
                <a:solidFill>
                  <a:prstClr val="white"/>
                </a:solidFill>
              </a:rPr>
              <a:pPr algn="r"/>
              <a:t>‹Nº›</a:t>
            </a:fld>
            <a:endParaRPr lang="es-AR" sz="1200" b="1">
              <a:solidFill>
                <a:prstClr val="white"/>
              </a:solidFill>
            </a:endParaRPr>
          </a:p>
        </p:txBody>
      </p:sp>
      <p:pic>
        <p:nvPicPr>
          <p:cNvPr id="13" name="Picture 4" descr="Resultado de imagen para background geometric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 t="-129" b="97600"/>
          <a:stretch/>
        </p:blipFill>
        <p:spPr bwMode="auto">
          <a:xfrm>
            <a:off x="4979" y="0"/>
            <a:ext cx="9144001" cy="173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gabriela\Google Drive\Institucional OH\LOGO OH!\logo03.png"/>
          <p:cNvPicPr>
            <a:picLocks noChangeAspect="1" noChangeArrowheads="1"/>
          </p:cNvPicPr>
          <p:nvPr userDrawn="1"/>
        </p:nvPicPr>
        <p:blipFill rotWithShape="1">
          <a:blip r:embed="rId5" cstate="print"/>
          <a:srcRect b="11572"/>
          <a:stretch/>
        </p:blipFill>
        <p:spPr bwMode="auto">
          <a:xfrm>
            <a:off x="104918" y="6237312"/>
            <a:ext cx="537752" cy="6480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4672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6F279-2708-4CF2-9592-766907631E1C}" type="datetimeFigureOut">
              <a:rPr lang="es-AR" smtClean="0">
                <a:solidFill>
                  <a:srgbClr val="000000">
                    <a:tint val="75000"/>
                  </a:srgbClr>
                </a:solidFill>
              </a:rPr>
              <a:pPr/>
              <a:t>7/10/2024</a:t>
            </a:fld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3AC500-C4DC-496C-8520-74DB258B4FBA}" type="slidenum">
              <a:rPr lang="es-AR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pic>
        <p:nvPicPr>
          <p:cNvPr id="8" name="Picture 4" descr="Resultado de imagen para background geometric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/>
          <a:stretch/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5 Marcador de número de diapositiva"/>
          <p:cNvSpPr txBox="1">
            <a:spLocks/>
          </p:cNvSpPr>
          <p:nvPr/>
        </p:nvSpPr>
        <p:spPr>
          <a:xfrm>
            <a:off x="6902896" y="65087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s-A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6012359-A159-403C-B45E-E49BCACE94A7}" type="slidenum">
              <a:rPr lang="es-AR" sz="1200" b="1" smtClean="0">
                <a:solidFill>
                  <a:srgbClr val="FFFFFF"/>
                </a:solidFill>
              </a:rPr>
              <a:pPr algn="r"/>
              <a:t>‹Nº›</a:t>
            </a:fld>
            <a:endParaRPr lang="es-AR" sz="1200" b="1">
              <a:solidFill>
                <a:srgbClr val="FFFFFF"/>
              </a:solidFill>
            </a:endParaRPr>
          </a:p>
        </p:txBody>
      </p:sp>
      <p:pic>
        <p:nvPicPr>
          <p:cNvPr id="10" name="Picture 6" descr="C:\Users\gabriela\Google Drive\Institucional OH\LOGO OH!\logo03.png"/>
          <p:cNvPicPr>
            <a:picLocks noChangeAspect="1" noChangeArrowheads="1"/>
          </p:cNvPicPr>
          <p:nvPr/>
        </p:nvPicPr>
        <p:blipFill rotWithShape="1">
          <a:blip r:embed="rId5" cstate="print"/>
          <a:srcRect b="11572"/>
          <a:stretch/>
        </p:blipFill>
        <p:spPr bwMode="auto">
          <a:xfrm>
            <a:off x="104917" y="5754120"/>
            <a:ext cx="938691" cy="1131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0308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28"/>
          <a:stretch/>
        </p:blipFill>
        <p:spPr bwMode="auto">
          <a:xfrm>
            <a:off x="0" y="6591869"/>
            <a:ext cx="9144000" cy="266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5 Marcador de número de diapositiva"/>
          <p:cNvSpPr txBox="1">
            <a:spLocks/>
          </p:cNvSpPr>
          <p:nvPr/>
        </p:nvSpPr>
        <p:spPr>
          <a:xfrm>
            <a:off x="8604448" y="6538992"/>
            <a:ext cx="5040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ctr">
              <a:defRPr/>
            </a:pPr>
            <a:fld id="{3B4A9268-9767-4482-933C-277D832E96CA}" type="slidenum">
              <a:rPr lang="es-AR" sz="1200" b="1" smtClean="0">
                <a:solidFill>
                  <a:prstClr val="white"/>
                </a:solidFill>
              </a:rPr>
              <a:pPr algn="ctr">
                <a:defRPr/>
              </a:pPr>
              <a:t>‹Nº›</a:t>
            </a:fld>
            <a:endParaRPr lang="es-AR" sz="1200" b="1" dirty="0">
              <a:solidFill>
                <a:prstClr val="white"/>
              </a:solidFill>
            </a:endParaRPr>
          </a:p>
        </p:txBody>
      </p:sp>
      <p:pic>
        <p:nvPicPr>
          <p:cNvPr id="10" name="Picture 6" descr="C:\Users\gabriela\Google Drive\Institucional OH\LOGO OH!\logo03.png"/>
          <p:cNvPicPr>
            <a:picLocks noChangeAspect="1" noChangeArrowheads="1"/>
          </p:cNvPicPr>
          <p:nvPr/>
        </p:nvPicPr>
        <p:blipFill rotWithShape="1">
          <a:blip r:embed="rId5" cstate="print"/>
          <a:srcRect b="11572"/>
          <a:stretch/>
        </p:blipFill>
        <p:spPr bwMode="auto">
          <a:xfrm>
            <a:off x="104917" y="6204470"/>
            <a:ext cx="565003" cy="6809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0652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6F279-2708-4CF2-9592-766907631E1C}" type="datetimeFigureOut">
              <a:rPr lang="es-AR" smtClean="0">
                <a:solidFill>
                  <a:srgbClr val="000000">
                    <a:tint val="75000"/>
                  </a:srgbClr>
                </a:solidFill>
              </a:rPr>
              <a:pPr/>
              <a:t>7/10/2024</a:t>
            </a:fld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3AC500-C4DC-496C-8520-74DB258B4FBA}" type="slidenum">
              <a:rPr lang="es-AR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AR">
              <a:solidFill>
                <a:srgbClr val="000000">
                  <a:tint val="75000"/>
                </a:srgbClr>
              </a:solidFill>
            </a:endParaRPr>
          </a:p>
        </p:txBody>
      </p:sp>
      <p:pic>
        <p:nvPicPr>
          <p:cNvPr id="8" name="Picture 4" descr="Resultado de imagen para background geometric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/>
          <a:stretch/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5 Marcador de número de diapositiva"/>
          <p:cNvSpPr txBox="1">
            <a:spLocks/>
          </p:cNvSpPr>
          <p:nvPr/>
        </p:nvSpPr>
        <p:spPr>
          <a:xfrm>
            <a:off x="6902896" y="65087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s-A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6012359-A159-403C-B45E-E49BCACE94A7}" type="slidenum">
              <a:rPr lang="es-AR" sz="1200" b="1" smtClean="0">
                <a:solidFill>
                  <a:srgbClr val="FFFFFF"/>
                </a:solidFill>
              </a:rPr>
              <a:pPr algn="r"/>
              <a:t>‹Nº›</a:t>
            </a:fld>
            <a:endParaRPr lang="es-AR" sz="1200" b="1">
              <a:solidFill>
                <a:srgbClr val="FFFFFF"/>
              </a:solidFill>
            </a:endParaRPr>
          </a:p>
        </p:txBody>
      </p:sp>
      <p:pic>
        <p:nvPicPr>
          <p:cNvPr id="10" name="Picture 6" descr="C:\Users\gabriela\Google Drive\Institucional OH\LOGO OH!\logo03.png"/>
          <p:cNvPicPr>
            <a:picLocks noChangeAspect="1" noChangeArrowheads="1"/>
          </p:cNvPicPr>
          <p:nvPr/>
        </p:nvPicPr>
        <p:blipFill rotWithShape="1">
          <a:blip r:embed="rId6" cstate="print"/>
          <a:srcRect b="11572"/>
          <a:stretch/>
        </p:blipFill>
        <p:spPr bwMode="auto">
          <a:xfrm>
            <a:off x="104917" y="5754120"/>
            <a:ext cx="938691" cy="1131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0308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dirty="0"/>
              <a:t>Haga clic para modificar el estilo de título del patrón</a:t>
            </a:r>
            <a:endParaRPr lang="es-AR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 flipV="1">
            <a:off x="0" y="6674904"/>
            <a:ext cx="9144000" cy="21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4" y="6036278"/>
            <a:ext cx="720080" cy="980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992976" y="659226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fld id="{3B4A9268-9767-4482-933C-277D832E96CA}" type="slidenum">
              <a:rPr lang="es-AR" smtClean="0">
                <a:solidFill>
                  <a:srgbClr val="FFFFFF"/>
                </a:solidFill>
              </a:rPr>
              <a:pPr/>
              <a:t>‹Nº›</a:t>
            </a:fld>
            <a:endParaRPr lang="es-AR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</p:sldLayoutIdLst>
  <p:txStyles>
    <p:titleStyle>
      <a:lvl1pPr algn="l" defTabSz="914400" rtl="0" eaLnBrk="1" latinLnBrk="0" hangingPunct="1">
        <a:spcBef>
          <a:spcPct val="0"/>
        </a:spcBef>
        <a:buNone/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Resultado de imagen para background geometric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 t="94907"/>
          <a:stretch/>
        </p:blipFill>
        <p:spPr bwMode="auto">
          <a:xfrm>
            <a:off x="0" y="6508750"/>
            <a:ext cx="9144001" cy="34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5 Marcador de número de diapositiva"/>
          <p:cNvSpPr txBox="1">
            <a:spLocks/>
          </p:cNvSpPr>
          <p:nvPr/>
        </p:nvSpPr>
        <p:spPr>
          <a:xfrm>
            <a:off x="6902896" y="6508750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s-A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6012359-A159-403C-B45E-E49BCACE94A7}" type="slidenum">
              <a:rPr lang="es-AR" sz="1200" b="1" smtClean="0">
                <a:solidFill>
                  <a:prstClr val="white"/>
                </a:solidFill>
              </a:rPr>
              <a:pPr algn="r"/>
              <a:t>‹Nº›</a:t>
            </a:fld>
            <a:endParaRPr lang="es-AR" sz="1200" b="1">
              <a:solidFill>
                <a:prstClr val="white"/>
              </a:solidFill>
            </a:endParaRPr>
          </a:p>
        </p:txBody>
      </p:sp>
      <p:pic>
        <p:nvPicPr>
          <p:cNvPr id="13" name="Picture 4" descr="Resultado de imagen para background geometric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 t="-129" b="97600"/>
          <a:stretch/>
        </p:blipFill>
        <p:spPr bwMode="auto">
          <a:xfrm>
            <a:off x="4979" y="0"/>
            <a:ext cx="9144001" cy="173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gabriela\Google Drive\Institucional OH\LOGO OH!\logo03.png"/>
          <p:cNvPicPr>
            <a:picLocks noChangeAspect="1" noChangeArrowheads="1"/>
          </p:cNvPicPr>
          <p:nvPr/>
        </p:nvPicPr>
        <p:blipFill rotWithShape="1">
          <a:blip r:embed="rId5" cstate="print"/>
          <a:srcRect b="11572"/>
          <a:stretch/>
        </p:blipFill>
        <p:spPr bwMode="auto">
          <a:xfrm>
            <a:off x="104918" y="6237312"/>
            <a:ext cx="537752" cy="6480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1366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8.xml"/><Relationship Id="rId3" Type="http://schemas.openxmlformats.org/officeDocument/2006/relationships/chart" Target="../charts/chart3.xml"/><Relationship Id="rId7" Type="http://schemas.openxmlformats.org/officeDocument/2006/relationships/chart" Target="../charts/chart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Relationship Id="rId6" Type="http://schemas.openxmlformats.org/officeDocument/2006/relationships/chart" Target="../charts/chart6.xml"/><Relationship Id="rId11" Type="http://schemas.openxmlformats.org/officeDocument/2006/relationships/chart" Target="../charts/chart11.xml"/><Relationship Id="rId5" Type="http://schemas.openxmlformats.org/officeDocument/2006/relationships/chart" Target="../charts/chart5.xml"/><Relationship Id="rId10" Type="http://schemas.openxmlformats.org/officeDocument/2006/relationships/chart" Target="../charts/chart10.xml"/><Relationship Id="rId4" Type="http://schemas.openxmlformats.org/officeDocument/2006/relationships/chart" Target="../charts/chart4.xml"/><Relationship Id="rId9" Type="http://schemas.openxmlformats.org/officeDocument/2006/relationships/chart" Target="../charts/chart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7.xml"/><Relationship Id="rId3" Type="http://schemas.openxmlformats.org/officeDocument/2006/relationships/chart" Target="../charts/chart12.xml"/><Relationship Id="rId7" Type="http://schemas.openxmlformats.org/officeDocument/2006/relationships/chart" Target="../charts/chart1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Relationship Id="rId6" Type="http://schemas.openxmlformats.org/officeDocument/2006/relationships/chart" Target="../charts/chart15.xml"/><Relationship Id="rId11" Type="http://schemas.openxmlformats.org/officeDocument/2006/relationships/chart" Target="../charts/chart20.xml"/><Relationship Id="rId5" Type="http://schemas.openxmlformats.org/officeDocument/2006/relationships/chart" Target="../charts/chart14.xml"/><Relationship Id="rId10" Type="http://schemas.openxmlformats.org/officeDocument/2006/relationships/chart" Target="../charts/chart19.xml"/><Relationship Id="rId4" Type="http://schemas.openxmlformats.org/officeDocument/2006/relationships/chart" Target="../charts/chart13.xml"/><Relationship Id="rId9" Type="http://schemas.openxmlformats.org/officeDocument/2006/relationships/chart" Target="../charts/chart1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6.xml"/><Relationship Id="rId3" Type="http://schemas.openxmlformats.org/officeDocument/2006/relationships/chart" Target="../charts/chart21.xml"/><Relationship Id="rId7" Type="http://schemas.openxmlformats.org/officeDocument/2006/relationships/chart" Target="../charts/chart2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Relationship Id="rId6" Type="http://schemas.openxmlformats.org/officeDocument/2006/relationships/chart" Target="../charts/chart24.xml"/><Relationship Id="rId11" Type="http://schemas.openxmlformats.org/officeDocument/2006/relationships/chart" Target="../charts/chart29.xml"/><Relationship Id="rId5" Type="http://schemas.openxmlformats.org/officeDocument/2006/relationships/chart" Target="../charts/chart23.xml"/><Relationship Id="rId10" Type="http://schemas.openxmlformats.org/officeDocument/2006/relationships/chart" Target="../charts/chart28.xml"/><Relationship Id="rId4" Type="http://schemas.openxmlformats.org/officeDocument/2006/relationships/chart" Target="../charts/chart22.xml"/><Relationship Id="rId9" Type="http://schemas.openxmlformats.org/officeDocument/2006/relationships/chart" Target="../charts/char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 txBox="1">
            <a:spLocks/>
          </p:cNvSpPr>
          <p:nvPr/>
        </p:nvSpPr>
        <p:spPr>
          <a:xfrm>
            <a:off x="0" y="764704"/>
            <a:ext cx="9144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es-AR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latin typeface="+mj-lt"/>
                <a:ea typeface="+mj-ea"/>
                <a:cs typeface="+mj-cs"/>
              </a:rPr>
              <a:t>MONITOR DE OPINIÓN PÚBLICA</a:t>
            </a:r>
          </a:p>
          <a:p>
            <a:pPr algn="ctr">
              <a:spcBef>
                <a:spcPct val="0"/>
              </a:spcBef>
            </a:pPr>
            <a:r>
              <a:rPr lang="es-AR" sz="160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MOP</a:t>
            </a:r>
            <a:endParaRPr kumimoji="0" lang="es-AR" sz="120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2 Subtítulo"/>
          <p:cNvSpPr>
            <a:spLocks noGrp="1"/>
          </p:cNvSpPr>
          <p:nvPr>
            <p:ph type="subTitle" idx="1"/>
          </p:nvPr>
        </p:nvSpPr>
        <p:spPr>
          <a:xfrm>
            <a:off x="0" y="3429000"/>
            <a:ext cx="9144000" cy="2664296"/>
          </a:xfrm>
        </p:spPr>
        <p:txBody>
          <a:bodyPr>
            <a:noAutofit/>
          </a:bodyPr>
          <a:lstStyle/>
          <a:p>
            <a:r>
              <a:rPr lang="es-AR" b="1" dirty="0">
                <a:solidFill>
                  <a:srgbClr val="002060"/>
                </a:solidFill>
              </a:rPr>
              <a:t>INFORME </a:t>
            </a:r>
          </a:p>
          <a:p>
            <a:r>
              <a:rPr lang="es-AR" sz="1800" dirty="0">
                <a:solidFill>
                  <a:srgbClr val="002060"/>
                </a:solidFill>
              </a:rPr>
              <a:t>septiembre 2024</a:t>
            </a:r>
          </a:p>
          <a:p>
            <a:endParaRPr lang="es-AR" b="1" dirty="0">
              <a:solidFill>
                <a:srgbClr val="002060"/>
              </a:solidFill>
            </a:endParaRPr>
          </a:p>
          <a:p>
            <a:endParaRPr lang="es-AR" sz="3600" b="1" dirty="0">
              <a:solidFill>
                <a:srgbClr val="002060"/>
              </a:solidFill>
            </a:endParaRPr>
          </a:p>
          <a:p>
            <a:endParaRPr lang="es-AR" sz="3600" b="1" dirty="0">
              <a:solidFill>
                <a:srgbClr val="002060"/>
              </a:solidFill>
            </a:endParaRPr>
          </a:p>
          <a:p>
            <a:r>
              <a:rPr lang="es-AR" sz="1000" dirty="0">
                <a:solidFill>
                  <a:srgbClr val="002060"/>
                </a:solidFill>
              </a:rPr>
              <a:t>Septiembre 2024</a:t>
            </a:r>
            <a:endParaRPr lang="es-AR" sz="9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strips dir="r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4 Título"/>
          <p:cNvSpPr>
            <a:spLocks noGrp="1"/>
          </p:cNvSpPr>
          <p:nvPr>
            <p:ph type="ctrTitle"/>
          </p:nvPr>
        </p:nvSpPr>
        <p:spPr>
          <a:xfrm>
            <a:off x="0" y="2391023"/>
            <a:ext cx="9144000" cy="1470025"/>
          </a:xfrm>
        </p:spPr>
        <p:txBody>
          <a:bodyPr>
            <a:normAutofit/>
          </a:bodyPr>
          <a:lstStyle/>
          <a:p>
            <a:r>
              <a:rPr lang="es-AR" sz="1800" b="1" dirty="0"/>
              <a:t>CLIMA SOCIAL &amp; EXPECTATIVAS</a:t>
            </a:r>
          </a:p>
        </p:txBody>
      </p:sp>
    </p:spTree>
    <p:extLst>
      <p:ext uri="{BB962C8B-B14F-4D97-AF65-F5344CB8AC3E}">
        <p14:creationId xmlns:p14="http://schemas.microsoft.com/office/powerpoint/2010/main" val="2071987051"/>
      </p:ext>
    </p:extLst>
  </p:cSld>
  <p:clrMapOvr>
    <a:masterClrMapping/>
  </p:clrMapOvr>
  <p:transition spd="med">
    <p:strips dir="r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download very angry emoji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>
              <a:solidFill>
                <a:prstClr val="black"/>
              </a:solidFill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611560" y="6525642"/>
            <a:ext cx="4824536" cy="215429"/>
          </a:xfrm>
          <a:prstGeom prst="rect">
            <a:avLst/>
          </a:prstGeom>
          <a:noFill/>
        </p:spPr>
        <p:txBody>
          <a:bodyPr wrap="square" lIns="91427" tIns="45713" rIns="91427" bIns="45713" rtlCol="0" anchor="ctr">
            <a:spAutoFit/>
          </a:bodyPr>
          <a:lstStyle/>
          <a:p>
            <a:r>
              <a:rPr lang="es-AR" sz="800" dirty="0">
                <a:solidFill>
                  <a:srgbClr val="FFFFFF"/>
                </a:solidFill>
              </a:rPr>
              <a:t>BASE: 800 casos. Respuesta múltiple. Ordenado por valores de septiembre.</a:t>
            </a:r>
          </a:p>
        </p:txBody>
      </p:sp>
      <p:sp>
        <p:nvSpPr>
          <p:cNvPr id="9" name="2 Título"/>
          <p:cNvSpPr>
            <a:spLocks noGrp="1"/>
          </p:cNvSpPr>
          <p:nvPr>
            <p:ph type="title"/>
          </p:nvPr>
        </p:nvSpPr>
        <p:spPr>
          <a:xfrm>
            <a:off x="-36512" y="188640"/>
            <a:ext cx="9144000" cy="332656"/>
          </a:xfrm>
        </p:spPr>
        <p:txBody>
          <a:bodyPr anchor="ctr"/>
          <a:lstStyle/>
          <a:p>
            <a:pPr algn="ctr"/>
            <a:r>
              <a:rPr lang="es-AR" sz="1600" b="1" dirty="0">
                <a:solidFill>
                  <a:srgbClr val="C00000"/>
                </a:solidFill>
              </a:rPr>
              <a:t>¿CUÁLES SON NUESTRAS PREOCUPACIONES?</a:t>
            </a:r>
            <a:endParaRPr lang="es-AR" sz="1600" dirty="0">
              <a:solidFill>
                <a:srgbClr val="C0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647110"/>
            <a:ext cx="9144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000" dirty="0">
                <a:solidFill>
                  <a:srgbClr val="002060"/>
                </a:solidFill>
              </a:rPr>
              <a:t>P1. ¿Cuáles son en tu opinión los problemas más importantes que debe resolver el país actualmente? </a:t>
            </a:r>
          </a:p>
        </p:txBody>
      </p:sp>
      <p:graphicFrame>
        <p:nvGraphicFramePr>
          <p:cNvPr id="11" name="10 Gráfico"/>
          <p:cNvGraphicFramePr/>
          <p:nvPr>
            <p:extLst>
              <p:ext uri="{D42A27DB-BD31-4B8C-83A1-F6EECF244321}">
                <p14:modId xmlns:p14="http://schemas.microsoft.com/office/powerpoint/2010/main" val="3575917343"/>
              </p:ext>
            </p:extLst>
          </p:nvPr>
        </p:nvGraphicFramePr>
        <p:xfrm>
          <a:off x="0" y="980730"/>
          <a:ext cx="6228184" cy="5365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11 Rectángulo redondeado"/>
          <p:cNvSpPr/>
          <p:nvPr/>
        </p:nvSpPr>
        <p:spPr>
          <a:xfrm>
            <a:off x="5868144" y="2420888"/>
            <a:ext cx="2808312" cy="72008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100" b="1" kern="0" dirty="0">
                <a:solidFill>
                  <a:prstClr val="black"/>
                </a:solidFill>
              </a:rPr>
              <a:t>Crece la preocupación por la pobreza y la inseguridad. </a:t>
            </a:r>
          </a:p>
        </p:txBody>
      </p:sp>
      <p:sp>
        <p:nvSpPr>
          <p:cNvPr id="2" name="11 Rectángulo redondeado">
            <a:extLst>
              <a:ext uri="{FF2B5EF4-FFF2-40B4-BE49-F238E27FC236}">
                <a16:creationId xmlns:a16="http://schemas.microsoft.com/office/drawing/2014/main" id="{05E2D3F1-B832-23F4-984C-B624F8C8F907}"/>
              </a:ext>
            </a:extLst>
          </p:cNvPr>
          <p:cNvSpPr/>
          <p:nvPr/>
        </p:nvSpPr>
        <p:spPr>
          <a:xfrm>
            <a:off x="5868144" y="3284984"/>
            <a:ext cx="2808312" cy="1008112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100" kern="0" dirty="0">
                <a:solidFill>
                  <a:prstClr val="black"/>
                </a:solidFill>
              </a:rPr>
              <a:t>La desocupación, los bajos salarios, la inflación y las jubilaciones articulan un segundo set de demandas públicas.</a:t>
            </a:r>
          </a:p>
        </p:txBody>
      </p:sp>
    </p:spTree>
    <p:extLst>
      <p:ext uri="{BB962C8B-B14F-4D97-AF65-F5344CB8AC3E}">
        <p14:creationId xmlns:p14="http://schemas.microsoft.com/office/powerpoint/2010/main" val="2965732277"/>
      </p:ext>
    </p:extLst>
  </p:cSld>
  <p:clrMapOvr>
    <a:masterClrMapping/>
  </p:clrMapOvr>
  <p:transition>
    <p:strips dir="r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download very angry emoji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>
              <a:solidFill>
                <a:prstClr val="black"/>
              </a:solidFill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611560" y="6525642"/>
            <a:ext cx="4824536" cy="215429"/>
          </a:xfrm>
          <a:prstGeom prst="rect">
            <a:avLst/>
          </a:prstGeom>
          <a:noFill/>
        </p:spPr>
        <p:txBody>
          <a:bodyPr wrap="square" lIns="91427" tIns="45713" rIns="91427" bIns="45713" rtlCol="0" anchor="ctr">
            <a:spAutoFit/>
          </a:bodyPr>
          <a:lstStyle/>
          <a:p>
            <a:r>
              <a:rPr lang="es-AR" sz="800" dirty="0">
                <a:solidFill>
                  <a:srgbClr val="FFFFFF"/>
                </a:solidFill>
              </a:rPr>
              <a:t>BASE: 800 casos. Una respuesta por sensación.</a:t>
            </a:r>
          </a:p>
        </p:txBody>
      </p:sp>
      <p:sp>
        <p:nvSpPr>
          <p:cNvPr id="9" name="2 Título"/>
          <p:cNvSpPr>
            <a:spLocks noGrp="1"/>
          </p:cNvSpPr>
          <p:nvPr>
            <p:ph type="title"/>
          </p:nvPr>
        </p:nvSpPr>
        <p:spPr>
          <a:xfrm>
            <a:off x="-36512" y="188640"/>
            <a:ext cx="9144000" cy="332656"/>
          </a:xfrm>
        </p:spPr>
        <p:txBody>
          <a:bodyPr anchor="ctr"/>
          <a:lstStyle/>
          <a:p>
            <a:pPr algn="ctr"/>
            <a:r>
              <a:rPr lang="es-AR" sz="1600" b="1" dirty="0">
                <a:solidFill>
                  <a:srgbClr val="C00000"/>
                </a:solidFill>
              </a:rPr>
              <a:t>¿CÓMO NOS SENTIMOS?</a:t>
            </a:r>
            <a:endParaRPr lang="es-AR" sz="1600" dirty="0">
              <a:solidFill>
                <a:srgbClr val="C0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590491"/>
            <a:ext cx="9144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000" dirty="0">
                <a:solidFill>
                  <a:srgbClr val="002060"/>
                </a:solidFill>
              </a:rPr>
              <a:t>P2. En una escala de 1 (mínimo) a 10 (máximo) puntos, te pedimos nos comentes las sensaciones que hoy </a:t>
            </a:r>
            <a:r>
              <a:rPr lang="es-AR" sz="1000" dirty="0" err="1">
                <a:solidFill>
                  <a:srgbClr val="002060"/>
                </a:solidFill>
              </a:rPr>
              <a:t>tenés</a:t>
            </a:r>
            <a:r>
              <a:rPr lang="es-AR" sz="1000" dirty="0">
                <a:solidFill>
                  <a:srgbClr val="002060"/>
                </a:solidFill>
              </a:rPr>
              <a:t> como ciudadano: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770103" y="1503368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4770103" y="2640688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32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179512" y="980728"/>
            <a:ext cx="591262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200" b="1" dirty="0">
                <a:solidFill>
                  <a:srgbClr val="000000"/>
                </a:solidFill>
              </a:rPr>
              <a:t>¿Cuán esperanzado te sentís?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179512" y="3947865"/>
            <a:ext cx="589282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200" b="1" dirty="0">
                <a:solidFill>
                  <a:srgbClr val="000000"/>
                </a:solidFill>
              </a:rPr>
              <a:t>¿Cuán alegre te sentís?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4770103" y="2064624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19" name="18 Rectángulo"/>
          <p:cNvSpPr/>
          <p:nvPr/>
        </p:nvSpPr>
        <p:spPr>
          <a:xfrm>
            <a:off x="4776189" y="4455696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22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20" name="19 Rectángulo"/>
          <p:cNvSpPr/>
          <p:nvPr/>
        </p:nvSpPr>
        <p:spPr>
          <a:xfrm>
            <a:off x="4776189" y="5593016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30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21" name="20 Rectángulo"/>
          <p:cNvSpPr/>
          <p:nvPr/>
        </p:nvSpPr>
        <p:spPr>
          <a:xfrm>
            <a:off x="4776189" y="5016952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48%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2" name="13 Rectángulo">
            <a:extLst>
              <a:ext uri="{FF2B5EF4-FFF2-40B4-BE49-F238E27FC236}">
                <a16:creationId xmlns:a16="http://schemas.microsoft.com/office/drawing/2014/main" id="{68134F2E-E439-E102-E459-F83F74067559}"/>
              </a:ext>
            </a:extLst>
          </p:cNvPr>
          <p:cNvSpPr/>
          <p:nvPr/>
        </p:nvSpPr>
        <p:spPr>
          <a:xfrm>
            <a:off x="4770103" y="1272536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Feb</a:t>
            </a:r>
          </a:p>
        </p:txBody>
      </p:sp>
      <p:sp>
        <p:nvSpPr>
          <p:cNvPr id="3" name="13 Rectángulo">
            <a:extLst>
              <a:ext uri="{FF2B5EF4-FFF2-40B4-BE49-F238E27FC236}">
                <a16:creationId xmlns:a16="http://schemas.microsoft.com/office/drawing/2014/main" id="{0A422463-0E0D-5FC6-05B6-C26104299E1A}"/>
              </a:ext>
            </a:extLst>
          </p:cNvPr>
          <p:cNvSpPr/>
          <p:nvPr/>
        </p:nvSpPr>
        <p:spPr>
          <a:xfrm>
            <a:off x="4776189" y="4224864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Feb</a:t>
            </a:r>
          </a:p>
        </p:txBody>
      </p:sp>
      <p:sp>
        <p:nvSpPr>
          <p:cNvPr id="7" name="7 Rectángulo">
            <a:extLst>
              <a:ext uri="{FF2B5EF4-FFF2-40B4-BE49-F238E27FC236}">
                <a16:creationId xmlns:a16="http://schemas.microsoft.com/office/drawing/2014/main" id="{A3A4793D-0F46-BA69-0EDC-54077BCAADF9}"/>
              </a:ext>
            </a:extLst>
          </p:cNvPr>
          <p:cNvSpPr/>
          <p:nvPr/>
        </p:nvSpPr>
        <p:spPr>
          <a:xfrm>
            <a:off x="5459317" y="1514400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29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11" name="12 Rectángulo">
            <a:extLst>
              <a:ext uri="{FF2B5EF4-FFF2-40B4-BE49-F238E27FC236}">
                <a16:creationId xmlns:a16="http://schemas.microsoft.com/office/drawing/2014/main" id="{DBECBB9A-52E9-8871-B056-AF22C3B9D027}"/>
              </a:ext>
            </a:extLst>
          </p:cNvPr>
          <p:cNvSpPr/>
          <p:nvPr/>
        </p:nvSpPr>
        <p:spPr>
          <a:xfrm>
            <a:off x="5459317" y="2651720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37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12" name="17 Rectángulo">
            <a:extLst>
              <a:ext uri="{FF2B5EF4-FFF2-40B4-BE49-F238E27FC236}">
                <a16:creationId xmlns:a16="http://schemas.microsoft.com/office/drawing/2014/main" id="{4908AC72-999A-550A-7FC1-11FA650FF8C5}"/>
              </a:ext>
            </a:extLst>
          </p:cNvPr>
          <p:cNvSpPr/>
          <p:nvPr/>
        </p:nvSpPr>
        <p:spPr>
          <a:xfrm>
            <a:off x="5459317" y="2075656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29" name="13 Rectángulo">
            <a:extLst>
              <a:ext uri="{FF2B5EF4-FFF2-40B4-BE49-F238E27FC236}">
                <a16:creationId xmlns:a16="http://schemas.microsoft.com/office/drawing/2014/main" id="{7318BE83-8730-A8FD-0562-2BF012E42998}"/>
              </a:ext>
            </a:extLst>
          </p:cNvPr>
          <p:cNvSpPr/>
          <p:nvPr/>
        </p:nvSpPr>
        <p:spPr>
          <a:xfrm>
            <a:off x="5459317" y="1283568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Ene</a:t>
            </a:r>
          </a:p>
        </p:txBody>
      </p:sp>
      <p:sp>
        <p:nvSpPr>
          <p:cNvPr id="30" name="18 Rectángulo">
            <a:extLst>
              <a:ext uri="{FF2B5EF4-FFF2-40B4-BE49-F238E27FC236}">
                <a16:creationId xmlns:a16="http://schemas.microsoft.com/office/drawing/2014/main" id="{02F58886-83BA-9E60-36C9-D2878444D832}"/>
              </a:ext>
            </a:extLst>
          </p:cNvPr>
          <p:cNvSpPr/>
          <p:nvPr/>
        </p:nvSpPr>
        <p:spPr>
          <a:xfrm>
            <a:off x="5424261" y="4466728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17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31" name="19 Rectángulo">
            <a:extLst>
              <a:ext uri="{FF2B5EF4-FFF2-40B4-BE49-F238E27FC236}">
                <a16:creationId xmlns:a16="http://schemas.microsoft.com/office/drawing/2014/main" id="{49492F7D-E45E-D866-8893-5D7263ABBE00}"/>
              </a:ext>
            </a:extLst>
          </p:cNvPr>
          <p:cNvSpPr/>
          <p:nvPr/>
        </p:nvSpPr>
        <p:spPr>
          <a:xfrm>
            <a:off x="5424261" y="5604048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31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32" name="20 Rectángulo">
            <a:extLst>
              <a:ext uri="{FF2B5EF4-FFF2-40B4-BE49-F238E27FC236}">
                <a16:creationId xmlns:a16="http://schemas.microsoft.com/office/drawing/2014/main" id="{F501B626-0165-BCA3-62CC-529572C88C26}"/>
              </a:ext>
            </a:extLst>
          </p:cNvPr>
          <p:cNvSpPr/>
          <p:nvPr/>
        </p:nvSpPr>
        <p:spPr>
          <a:xfrm>
            <a:off x="5424261" y="5027984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52%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33" name="13 Rectángulo">
            <a:extLst>
              <a:ext uri="{FF2B5EF4-FFF2-40B4-BE49-F238E27FC236}">
                <a16:creationId xmlns:a16="http://schemas.microsoft.com/office/drawing/2014/main" id="{CB338F07-F8B3-6EFC-FA12-A226BDC5ECA4}"/>
              </a:ext>
            </a:extLst>
          </p:cNvPr>
          <p:cNvSpPr/>
          <p:nvPr/>
        </p:nvSpPr>
        <p:spPr>
          <a:xfrm>
            <a:off x="5424261" y="4235896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Ene</a:t>
            </a:r>
          </a:p>
        </p:txBody>
      </p:sp>
      <p:sp>
        <p:nvSpPr>
          <p:cNvPr id="42" name="18 Rectángulo">
            <a:extLst>
              <a:ext uri="{FF2B5EF4-FFF2-40B4-BE49-F238E27FC236}">
                <a16:creationId xmlns:a16="http://schemas.microsoft.com/office/drawing/2014/main" id="{F1F40236-7F09-129A-5190-685F89B104C1}"/>
              </a:ext>
            </a:extLst>
          </p:cNvPr>
          <p:cNvSpPr/>
          <p:nvPr/>
        </p:nvSpPr>
        <p:spPr>
          <a:xfrm>
            <a:off x="4128117" y="4455696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17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43" name="19 Rectángulo">
            <a:extLst>
              <a:ext uri="{FF2B5EF4-FFF2-40B4-BE49-F238E27FC236}">
                <a16:creationId xmlns:a16="http://schemas.microsoft.com/office/drawing/2014/main" id="{61472825-3AA5-0821-E249-89D476A0154B}"/>
              </a:ext>
            </a:extLst>
          </p:cNvPr>
          <p:cNvSpPr/>
          <p:nvPr/>
        </p:nvSpPr>
        <p:spPr>
          <a:xfrm>
            <a:off x="4128117" y="5593016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36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44" name="20 Rectángulo">
            <a:extLst>
              <a:ext uri="{FF2B5EF4-FFF2-40B4-BE49-F238E27FC236}">
                <a16:creationId xmlns:a16="http://schemas.microsoft.com/office/drawing/2014/main" id="{FD8CADFA-1BAB-F19D-1141-3D6C050458E4}"/>
              </a:ext>
            </a:extLst>
          </p:cNvPr>
          <p:cNvSpPr/>
          <p:nvPr/>
        </p:nvSpPr>
        <p:spPr>
          <a:xfrm>
            <a:off x="4128117" y="5016952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47%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48" name="13 Rectángulo">
            <a:extLst>
              <a:ext uri="{FF2B5EF4-FFF2-40B4-BE49-F238E27FC236}">
                <a16:creationId xmlns:a16="http://schemas.microsoft.com/office/drawing/2014/main" id="{C4149FB7-3B9C-44AB-A788-B69F2C10FEFF}"/>
              </a:ext>
            </a:extLst>
          </p:cNvPr>
          <p:cNvSpPr/>
          <p:nvPr/>
        </p:nvSpPr>
        <p:spPr>
          <a:xfrm>
            <a:off x="4128117" y="4224864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Mar</a:t>
            </a:r>
          </a:p>
        </p:txBody>
      </p:sp>
      <p:sp>
        <p:nvSpPr>
          <p:cNvPr id="50" name="7 Rectángulo">
            <a:extLst>
              <a:ext uri="{FF2B5EF4-FFF2-40B4-BE49-F238E27FC236}">
                <a16:creationId xmlns:a16="http://schemas.microsoft.com/office/drawing/2014/main" id="{68F6449F-E311-16C2-9A33-53D1EFF269E8}"/>
              </a:ext>
            </a:extLst>
          </p:cNvPr>
          <p:cNvSpPr/>
          <p:nvPr/>
        </p:nvSpPr>
        <p:spPr>
          <a:xfrm>
            <a:off x="4122031" y="1498448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29%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52" name="12 Rectángulo">
            <a:extLst>
              <a:ext uri="{FF2B5EF4-FFF2-40B4-BE49-F238E27FC236}">
                <a16:creationId xmlns:a16="http://schemas.microsoft.com/office/drawing/2014/main" id="{50D4A8EC-7650-954F-76F5-3D4516F72D7A}"/>
              </a:ext>
            </a:extLst>
          </p:cNvPr>
          <p:cNvSpPr/>
          <p:nvPr/>
        </p:nvSpPr>
        <p:spPr>
          <a:xfrm>
            <a:off x="4122031" y="2635768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37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53" name="17 Rectángulo">
            <a:extLst>
              <a:ext uri="{FF2B5EF4-FFF2-40B4-BE49-F238E27FC236}">
                <a16:creationId xmlns:a16="http://schemas.microsoft.com/office/drawing/2014/main" id="{0B2257DF-C7EF-4AE5-BB72-9A92A8D833B2}"/>
              </a:ext>
            </a:extLst>
          </p:cNvPr>
          <p:cNvSpPr/>
          <p:nvPr/>
        </p:nvSpPr>
        <p:spPr>
          <a:xfrm>
            <a:off x="4122031" y="2059704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57" name="13 Rectángulo">
            <a:extLst>
              <a:ext uri="{FF2B5EF4-FFF2-40B4-BE49-F238E27FC236}">
                <a16:creationId xmlns:a16="http://schemas.microsoft.com/office/drawing/2014/main" id="{6BDD6C4D-C967-2AEF-002E-5CAF93B8D652}"/>
              </a:ext>
            </a:extLst>
          </p:cNvPr>
          <p:cNvSpPr/>
          <p:nvPr/>
        </p:nvSpPr>
        <p:spPr>
          <a:xfrm>
            <a:off x="4122031" y="1267616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Mar</a:t>
            </a:r>
          </a:p>
        </p:txBody>
      </p:sp>
      <p:sp>
        <p:nvSpPr>
          <p:cNvPr id="59" name="27 Rectángulo redondeado">
            <a:extLst>
              <a:ext uri="{FF2B5EF4-FFF2-40B4-BE49-F238E27FC236}">
                <a16:creationId xmlns:a16="http://schemas.microsoft.com/office/drawing/2014/main" id="{2B3E1ED0-27B1-6E71-F756-425CC42C4AFD}"/>
              </a:ext>
            </a:extLst>
          </p:cNvPr>
          <p:cNvSpPr/>
          <p:nvPr/>
        </p:nvSpPr>
        <p:spPr>
          <a:xfrm>
            <a:off x="6372200" y="3284984"/>
            <a:ext cx="2448272" cy="950912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100" b="1" kern="0" dirty="0">
                <a:solidFill>
                  <a:prstClr val="black"/>
                </a:solidFill>
              </a:rPr>
              <a:t>Se sostienen los elevados niveles de desesperanza y tristeza registrados en agosto.</a:t>
            </a:r>
          </a:p>
        </p:txBody>
      </p:sp>
      <p:sp>
        <p:nvSpPr>
          <p:cNvPr id="60" name="18 Rectángulo">
            <a:extLst>
              <a:ext uri="{FF2B5EF4-FFF2-40B4-BE49-F238E27FC236}">
                <a16:creationId xmlns:a16="http://schemas.microsoft.com/office/drawing/2014/main" id="{390B6C2D-89E4-CDDE-88F3-1F00346BE538}"/>
              </a:ext>
            </a:extLst>
          </p:cNvPr>
          <p:cNvSpPr/>
          <p:nvPr/>
        </p:nvSpPr>
        <p:spPr>
          <a:xfrm>
            <a:off x="3480045" y="4455696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61" name="19 Rectángulo">
            <a:extLst>
              <a:ext uri="{FF2B5EF4-FFF2-40B4-BE49-F238E27FC236}">
                <a16:creationId xmlns:a16="http://schemas.microsoft.com/office/drawing/2014/main" id="{A013521D-69B4-E972-C8CD-7C541227B2C7}"/>
              </a:ext>
            </a:extLst>
          </p:cNvPr>
          <p:cNvSpPr/>
          <p:nvPr/>
        </p:nvSpPr>
        <p:spPr>
          <a:xfrm>
            <a:off x="3480045" y="5593016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37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62" name="20 Rectángulo">
            <a:extLst>
              <a:ext uri="{FF2B5EF4-FFF2-40B4-BE49-F238E27FC236}">
                <a16:creationId xmlns:a16="http://schemas.microsoft.com/office/drawing/2014/main" id="{97073095-A617-A7A6-5B15-C8792BB39A9B}"/>
              </a:ext>
            </a:extLst>
          </p:cNvPr>
          <p:cNvSpPr/>
          <p:nvPr/>
        </p:nvSpPr>
        <p:spPr>
          <a:xfrm>
            <a:off x="3480045" y="5016952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41%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66" name="13 Rectángulo">
            <a:extLst>
              <a:ext uri="{FF2B5EF4-FFF2-40B4-BE49-F238E27FC236}">
                <a16:creationId xmlns:a16="http://schemas.microsoft.com/office/drawing/2014/main" id="{324EA007-E329-765B-C750-C0A69DAE002B}"/>
              </a:ext>
            </a:extLst>
          </p:cNvPr>
          <p:cNvSpPr/>
          <p:nvPr/>
        </p:nvSpPr>
        <p:spPr>
          <a:xfrm>
            <a:off x="3480045" y="4224864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Abr</a:t>
            </a:r>
          </a:p>
        </p:txBody>
      </p:sp>
      <p:sp>
        <p:nvSpPr>
          <p:cNvPr id="68" name="7 Rectángulo">
            <a:extLst>
              <a:ext uri="{FF2B5EF4-FFF2-40B4-BE49-F238E27FC236}">
                <a16:creationId xmlns:a16="http://schemas.microsoft.com/office/drawing/2014/main" id="{D51A35B1-D5A7-6821-5008-EFFF7E84649C}"/>
              </a:ext>
            </a:extLst>
          </p:cNvPr>
          <p:cNvSpPr/>
          <p:nvPr/>
        </p:nvSpPr>
        <p:spPr>
          <a:xfrm>
            <a:off x="3473959" y="1488560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69" name="12 Rectángulo">
            <a:extLst>
              <a:ext uri="{FF2B5EF4-FFF2-40B4-BE49-F238E27FC236}">
                <a16:creationId xmlns:a16="http://schemas.microsoft.com/office/drawing/2014/main" id="{24E20C57-47A1-732A-5CE8-4E3353B55387}"/>
              </a:ext>
            </a:extLst>
          </p:cNvPr>
          <p:cNvSpPr/>
          <p:nvPr/>
        </p:nvSpPr>
        <p:spPr>
          <a:xfrm>
            <a:off x="3473959" y="2625880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35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70" name="17 Rectángulo">
            <a:extLst>
              <a:ext uri="{FF2B5EF4-FFF2-40B4-BE49-F238E27FC236}">
                <a16:creationId xmlns:a16="http://schemas.microsoft.com/office/drawing/2014/main" id="{EF637E15-01F8-6189-2266-2B64E28E199C}"/>
              </a:ext>
            </a:extLst>
          </p:cNvPr>
          <p:cNvSpPr/>
          <p:nvPr/>
        </p:nvSpPr>
        <p:spPr>
          <a:xfrm>
            <a:off x="3473959" y="2049816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74" name="13 Rectángulo">
            <a:extLst>
              <a:ext uri="{FF2B5EF4-FFF2-40B4-BE49-F238E27FC236}">
                <a16:creationId xmlns:a16="http://schemas.microsoft.com/office/drawing/2014/main" id="{854A15CC-4EAF-AC24-4CB2-2CF6BDD5295F}"/>
              </a:ext>
            </a:extLst>
          </p:cNvPr>
          <p:cNvSpPr/>
          <p:nvPr/>
        </p:nvSpPr>
        <p:spPr>
          <a:xfrm>
            <a:off x="3473959" y="1257728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Abr</a:t>
            </a:r>
          </a:p>
        </p:txBody>
      </p:sp>
      <p:sp>
        <p:nvSpPr>
          <p:cNvPr id="76" name="18 Rectángulo">
            <a:extLst>
              <a:ext uri="{FF2B5EF4-FFF2-40B4-BE49-F238E27FC236}">
                <a16:creationId xmlns:a16="http://schemas.microsoft.com/office/drawing/2014/main" id="{F0C5B5B0-FFB9-4F7E-4441-5666DF8F831C}"/>
              </a:ext>
            </a:extLst>
          </p:cNvPr>
          <p:cNvSpPr/>
          <p:nvPr/>
        </p:nvSpPr>
        <p:spPr>
          <a:xfrm>
            <a:off x="2831973" y="4455696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77" name="19 Rectángulo">
            <a:extLst>
              <a:ext uri="{FF2B5EF4-FFF2-40B4-BE49-F238E27FC236}">
                <a16:creationId xmlns:a16="http://schemas.microsoft.com/office/drawing/2014/main" id="{A26E367D-3C5E-7889-7922-0BED2FEB89B1}"/>
              </a:ext>
            </a:extLst>
          </p:cNvPr>
          <p:cNvSpPr/>
          <p:nvPr/>
        </p:nvSpPr>
        <p:spPr>
          <a:xfrm>
            <a:off x="2831973" y="5593016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38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78" name="20 Rectángulo">
            <a:extLst>
              <a:ext uri="{FF2B5EF4-FFF2-40B4-BE49-F238E27FC236}">
                <a16:creationId xmlns:a16="http://schemas.microsoft.com/office/drawing/2014/main" id="{7B905FB3-D464-1410-DDC3-CB49ED1D4A21}"/>
              </a:ext>
            </a:extLst>
          </p:cNvPr>
          <p:cNvSpPr/>
          <p:nvPr/>
        </p:nvSpPr>
        <p:spPr>
          <a:xfrm>
            <a:off x="2831973" y="5016952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41%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82" name="13 Rectángulo">
            <a:extLst>
              <a:ext uri="{FF2B5EF4-FFF2-40B4-BE49-F238E27FC236}">
                <a16:creationId xmlns:a16="http://schemas.microsoft.com/office/drawing/2014/main" id="{BA985E75-FD8A-5175-859C-20BCFE75DD6A}"/>
              </a:ext>
            </a:extLst>
          </p:cNvPr>
          <p:cNvSpPr/>
          <p:nvPr/>
        </p:nvSpPr>
        <p:spPr>
          <a:xfrm>
            <a:off x="2831973" y="4224864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May</a:t>
            </a:r>
          </a:p>
        </p:txBody>
      </p:sp>
      <p:sp>
        <p:nvSpPr>
          <p:cNvPr id="84" name="7 Rectángulo">
            <a:extLst>
              <a:ext uri="{FF2B5EF4-FFF2-40B4-BE49-F238E27FC236}">
                <a16:creationId xmlns:a16="http://schemas.microsoft.com/office/drawing/2014/main" id="{C4A87374-D4AA-6206-1B52-F28F316C2A8D}"/>
              </a:ext>
            </a:extLst>
          </p:cNvPr>
          <p:cNvSpPr/>
          <p:nvPr/>
        </p:nvSpPr>
        <p:spPr>
          <a:xfrm>
            <a:off x="2825887" y="1488560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85" name="12 Rectángulo">
            <a:extLst>
              <a:ext uri="{FF2B5EF4-FFF2-40B4-BE49-F238E27FC236}">
                <a16:creationId xmlns:a16="http://schemas.microsoft.com/office/drawing/2014/main" id="{3C2C14D8-34EE-4368-FF81-D5F566A34C94}"/>
              </a:ext>
            </a:extLst>
          </p:cNvPr>
          <p:cNvSpPr/>
          <p:nvPr/>
        </p:nvSpPr>
        <p:spPr>
          <a:xfrm>
            <a:off x="2825887" y="2625880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37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86" name="17 Rectángulo">
            <a:extLst>
              <a:ext uri="{FF2B5EF4-FFF2-40B4-BE49-F238E27FC236}">
                <a16:creationId xmlns:a16="http://schemas.microsoft.com/office/drawing/2014/main" id="{DE76F35F-BEDA-FE2F-7EDC-7A51B76BCC2E}"/>
              </a:ext>
            </a:extLst>
          </p:cNvPr>
          <p:cNvSpPr/>
          <p:nvPr/>
        </p:nvSpPr>
        <p:spPr>
          <a:xfrm>
            <a:off x="2825887" y="2049816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90" name="13 Rectángulo">
            <a:extLst>
              <a:ext uri="{FF2B5EF4-FFF2-40B4-BE49-F238E27FC236}">
                <a16:creationId xmlns:a16="http://schemas.microsoft.com/office/drawing/2014/main" id="{E4024288-0476-B6F2-EC6F-86928D3491FC}"/>
              </a:ext>
            </a:extLst>
          </p:cNvPr>
          <p:cNvSpPr/>
          <p:nvPr/>
        </p:nvSpPr>
        <p:spPr>
          <a:xfrm>
            <a:off x="2825887" y="1257728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May</a:t>
            </a:r>
          </a:p>
        </p:txBody>
      </p:sp>
      <p:sp>
        <p:nvSpPr>
          <p:cNvPr id="92" name="18 Rectángulo">
            <a:extLst>
              <a:ext uri="{FF2B5EF4-FFF2-40B4-BE49-F238E27FC236}">
                <a16:creationId xmlns:a16="http://schemas.microsoft.com/office/drawing/2014/main" id="{433ECA80-C0BE-1E98-5606-D9089B2BA83F}"/>
              </a:ext>
            </a:extLst>
          </p:cNvPr>
          <p:cNvSpPr/>
          <p:nvPr/>
        </p:nvSpPr>
        <p:spPr>
          <a:xfrm>
            <a:off x="2183901" y="4466728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28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93" name="19 Rectángulo">
            <a:extLst>
              <a:ext uri="{FF2B5EF4-FFF2-40B4-BE49-F238E27FC236}">
                <a16:creationId xmlns:a16="http://schemas.microsoft.com/office/drawing/2014/main" id="{803FCA41-1B06-28DF-C9FA-AD65A25FCC70}"/>
              </a:ext>
            </a:extLst>
          </p:cNvPr>
          <p:cNvSpPr/>
          <p:nvPr/>
        </p:nvSpPr>
        <p:spPr>
          <a:xfrm>
            <a:off x="2183901" y="5604048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32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94" name="20 Rectángulo">
            <a:extLst>
              <a:ext uri="{FF2B5EF4-FFF2-40B4-BE49-F238E27FC236}">
                <a16:creationId xmlns:a16="http://schemas.microsoft.com/office/drawing/2014/main" id="{05CB32BD-E076-CC0B-B19C-E20C5713CEE6}"/>
              </a:ext>
            </a:extLst>
          </p:cNvPr>
          <p:cNvSpPr/>
          <p:nvPr/>
        </p:nvSpPr>
        <p:spPr>
          <a:xfrm>
            <a:off x="2183901" y="5027984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40%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95" name="13 Rectángulo">
            <a:extLst>
              <a:ext uri="{FF2B5EF4-FFF2-40B4-BE49-F238E27FC236}">
                <a16:creationId xmlns:a16="http://schemas.microsoft.com/office/drawing/2014/main" id="{7C9254C1-FA4B-7FAE-345B-459171C692F9}"/>
              </a:ext>
            </a:extLst>
          </p:cNvPr>
          <p:cNvSpPr/>
          <p:nvPr/>
        </p:nvSpPr>
        <p:spPr>
          <a:xfrm>
            <a:off x="2183901" y="4235896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Jun</a:t>
            </a:r>
          </a:p>
        </p:txBody>
      </p:sp>
      <p:sp>
        <p:nvSpPr>
          <p:cNvPr id="96" name="18 Rectángulo">
            <a:extLst>
              <a:ext uri="{FF2B5EF4-FFF2-40B4-BE49-F238E27FC236}">
                <a16:creationId xmlns:a16="http://schemas.microsoft.com/office/drawing/2014/main" id="{BA395DFC-9C67-D773-4E19-EBB792928CFD}"/>
              </a:ext>
            </a:extLst>
          </p:cNvPr>
          <p:cNvSpPr/>
          <p:nvPr/>
        </p:nvSpPr>
        <p:spPr>
          <a:xfrm>
            <a:off x="2177815" y="1499592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97" name="19 Rectángulo">
            <a:extLst>
              <a:ext uri="{FF2B5EF4-FFF2-40B4-BE49-F238E27FC236}">
                <a16:creationId xmlns:a16="http://schemas.microsoft.com/office/drawing/2014/main" id="{DD62EC9D-B8B9-4F21-6CE6-865F2C92821C}"/>
              </a:ext>
            </a:extLst>
          </p:cNvPr>
          <p:cNvSpPr/>
          <p:nvPr/>
        </p:nvSpPr>
        <p:spPr>
          <a:xfrm>
            <a:off x="2177815" y="2636912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98" name="20 Rectángulo">
            <a:extLst>
              <a:ext uri="{FF2B5EF4-FFF2-40B4-BE49-F238E27FC236}">
                <a16:creationId xmlns:a16="http://schemas.microsoft.com/office/drawing/2014/main" id="{7D4596A1-D23A-FFCC-4C56-CDA551E7FBE2}"/>
              </a:ext>
            </a:extLst>
          </p:cNvPr>
          <p:cNvSpPr/>
          <p:nvPr/>
        </p:nvSpPr>
        <p:spPr>
          <a:xfrm>
            <a:off x="2177815" y="2060848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99" name="13 Rectángulo">
            <a:extLst>
              <a:ext uri="{FF2B5EF4-FFF2-40B4-BE49-F238E27FC236}">
                <a16:creationId xmlns:a16="http://schemas.microsoft.com/office/drawing/2014/main" id="{59E7D51D-D5F1-792D-1C69-EB93C31C1F55}"/>
              </a:ext>
            </a:extLst>
          </p:cNvPr>
          <p:cNvSpPr/>
          <p:nvPr/>
        </p:nvSpPr>
        <p:spPr>
          <a:xfrm>
            <a:off x="2177815" y="1268760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Jun</a:t>
            </a:r>
          </a:p>
        </p:txBody>
      </p:sp>
      <p:sp>
        <p:nvSpPr>
          <p:cNvPr id="28" name="18 Rectángulo">
            <a:extLst>
              <a:ext uri="{FF2B5EF4-FFF2-40B4-BE49-F238E27FC236}">
                <a16:creationId xmlns:a16="http://schemas.microsoft.com/office/drawing/2014/main" id="{FA32FCDD-B8C1-4CA3-73D9-32AF6A5906D6}"/>
              </a:ext>
            </a:extLst>
          </p:cNvPr>
          <p:cNvSpPr/>
          <p:nvPr/>
        </p:nvSpPr>
        <p:spPr>
          <a:xfrm>
            <a:off x="1501548" y="4466728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19%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108" name="19 Rectángulo">
            <a:extLst>
              <a:ext uri="{FF2B5EF4-FFF2-40B4-BE49-F238E27FC236}">
                <a16:creationId xmlns:a16="http://schemas.microsoft.com/office/drawing/2014/main" id="{1D2CE108-1DF5-FECE-FFB8-E1DAC4F9DB2C}"/>
              </a:ext>
            </a:extLst>
          </p:cNvPr>
          <p:cNvSpPr/>
          <p:nvPr/>
        </p:nvSpPr>
        <p:spPr>
          <a:xfrm>
            <a:off x="1501548" y="5604048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109" name="20 Rectángulo">
            <a:extLst>
              <a:ext uri="{FF2B5EF4-FFF2-40B4-BE49-F238E27FC236}">
                <a16:creationId xmlns:a16="http://schemas.microsoft.com/office/drawing/2014/main" id="{744AE746-BEEB-11BF-9F72-20ACC4C43E2C}"/>
              </a:ext>
            </a:extLst>
          </p:cNvPr>
          <p:cNvSpPr/>
          <p:nvPr/>
        </p:nvSpPr>
        <p:spPr>
          <a:xfrm>
            <a:off x="1501548" y="5027984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43%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110" name="13 Rectángulo">
            <a:extLst>
              <a:ext uri="{FF2B5EF4-FFF2-40B4-BE49-F238E27FC236}">
                <a16:creationId xmlns:a16="http://schemas.microsoft.com/office/drawing/2014/main" id="{9A0E0869-AB7E-FBA8-18E5-887ECAA295AC}"/>
              </a:ext>
            </a:extLst>
          </p:cNvPr>
          <p:cNvSpPr/>
          <p:nvPr/>
        </p:nvSpPr>
        <p:spPr>
          <a:xfrm>
            <a:off x="1501548" y="4235896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Jul</a:t>
            </a:r>
          </a:p>
        </p:txBody>
      </p:sp>
      <p:sp>
        <p:nvSpPr>
          <p:cNvPr id="111" name="18 Rectángulo">
            <a:extLst>
              <a:ext uri="{FF2B5EF4-FFF2-40B4-BE49-F238E27FC236}">
                <a16:creationId xmlns:a16="http://schemas.microsoft.com/office/drawing/2014/main" id="{45ABE6E8-EE88-51E3-336F-12278CBFD8B2}"/>
              </a:ext>
            </a:extLst>
          </p:cNvPr>
          <p:cNvSpPr/>
          <p:nvPr/>
        </p:nvSpPr>
        <p:spPr>
          <a:xfrm>
            <a:off x="1495462" y="1499592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112" name="19 Rectángulo">
            <a:extLst>
              <a:ext uri="{FF2B5EF4-FFF2-40B4-BE49-F238E27FC236}">
                <a16:creationId xmlns:a16="http://schemas.microsoft.com/office/drawing/2014/main" id="{A9DAF59D-3E2D-00D9-DFC5-4D4309E59AAD}"/>
              </a:ext>
            </a:extLst>
          </p:cNvPr>
          <p:cNvSpPr/>
          <p:nvPr/>
        </p:nvSpPr>
        <p:spPr>
          <a:xfrm>
            <a:off x="1495462" y="2636912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113" name="20 Rectángulo">
            <a:extLst>
              <a:ext uri="{FF2B5EF4-FFF2-40B4-BE49-F238E27FC236}">
                <a16:creationId xmlns:a16="http://schemas.microsoft.com/office/drawing/2014/main" id="{F0DEEC38-F457-B495-442B-F470A9FBA4A5}"/>
              </a:ext>
            </a:extLst>
          </p:cNvPr>
          <p:cNvSpPr/>
          <p:nvPr/>
        </p:nvSpPr>
        <p:spPr>
          <a:xfrm>
            <a:off x="1495462" y="2060848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114" name="13 Rectángulo">
            <a:extLst>
              <a:ext uri="{FF2B5EF4-FFF2-40B4-BE49-F238E27FC236}">
                <a16:creationId xmlns:a16="http://schemas.microsoft.com/office/drawing/2014/main" id="{5ECA4943-D299-FE6B-4A2B-29EF9977FFE5}"/>
              </a:ext>
            </a:extLst>
          </p:cNvPr>
          <p:cNvSpPr/>
          <p:nvPr/>
        </p:nvSpPr>
        <p:spPr>
          <a:xfrm>
            <a:off x="1495462" y="1268760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Jul</a:t>
            </a:r>
          </a:p>
        </p:txBody>
      </p:sp>
      <p:sp>
        <p:nvSpPr>
          <p:cNvPr id="4" name="18 Rectángulo">
            <a:extLst>
              <a:ext uri="{FF2B5EF4-FFF2-40B4-BE49-F238E27FC236}">
                <a16:creationId xmlns:a16="http://schemas.microsoft.com/office/drawing/2014/main" id="{BC7B57DA-EA7E-1DC2-54B1-C6957308F06C}"/>
              </a:ext>
            </a:extLst>
          </p:cNvPr>
          <p:cNvSpPr/>
          <p:nvPr/>
        </p:nvSpPr>
        <p:spPr>
          <a:xfrm>
            <a:off x="833670" y="4466728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6" name="19 Rectángulo">
            <a:extLst>
              <a:ext uri="{FF2B5EF4-FFF2-40B4-BE49-F238E27FC236}">
                <a16:creationId xmlns:a16="http://schemas.microsoft.com/office/drawing/2014/main" id="{EE86ED2E-4C6D-451B-8E9B-57394248D59A}"/>
              </a:ext>
            </a:extLst>
          </p:cNvPr>
          <p:cNvSpPr/>
          <p:nvPr/>
        </p:nvSpPr>
        <p:spPr>
          <a:xfrm>
            <a:off x="833670" y="5604048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16" name="20 Rectángulo">
            <a:extLst>
              <a:ext uri="{FF2B5EF4-FFF2-40B4-BE49-F238E27FC236}">
                <a16:creationId xmlns:a16="http://schemas.microsoft.com/office/drawing/2014/main" id="{BA19A55E-434C-14EE-4328-32C6ACCC6313}"/>
              </a:ext>
            </a:extLst>
          </p:cNvPr>
          <p:cNvSpPr/>
          <p:nvPr/>
        </p:nvSpPr>
        <p:spPr>
          <a:xfrm>
            <a:off x="833670" y="5027984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39%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17" name="13 Rectángulo">
            <a:extLst>
              <a:ext uri="{FF2B5EF4-FFF2-40B4-BE49-F238E27FC236}">
                <a16:creationId xmlns:a16="http://schemas.microsoft.com/office/drawing/2014/main" id="{5F3ABCCA-CE90-2C64-8801-442DD2882791}"/>
              </a:ext>
            </a:extLst>
          </p:cNvPr>
          <p:cNvSpPr/>
          <p:nvPr/>
        </p:nvSpPr>
        <p:spPr>
          <a:xfrm>
            <a:off x="833670" y="4235896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 err="1">
                <a:solidFill>
                  <a:srgbClr val="000000"/>
                </a:solidFill>
              </a:rPr>
              <a:t>Ago</a:t>
            </a:r>
            <a:endParaRPr lang="es-AR" sz="900" dirty="0">
              <a:solidFill>
                <a:srgbClr val="000000"/>
              </a:solidFill>
            </a:endParaRPr>
          </a:p>
        </p:txBody>
      </p:sp>
      <p:sp>
        <p:nvSpPr>
          <p:cNvPr id="22" name="18 Rectángulo">
            <a:extLst>
              <a:ext uri="{FF2B5EF4-FFF2-40B4-BE49-F238E27FC236}">
                <a16:creationId xmlns:a16="http://schemas.microsoft.com/office/drawing/2014/main" id="{FE47F6C7-F827-DABB-5417-A06021848C59}"/>
              </a:ext>
            </a:extLst>
          </p:cNvPr>
          <p:cNvSpPr/>
          <p:nvPr/>
        </p:nvSpPr>
        <p:spPr>
          <a:xfrm>
            <a:off x="827584" y="1499592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23" name="19 Rectángulo">
            <a:extLst>
              <a:ext uri="{FF2B5EF4-FFF2-40B4-BE49-F238E27FC236}">
                <a16:creationId xmlns:a16="http://schemas.microsoft.com/office/drawing/2014/main" id="{17210C09-79B5-D46F-A304-E7DD0278C097}"/>
              </a:ext>
            </a:extLst>
          </p:cNvPr>
          <p:cNvSpPr/>
          <p:nvPr/>
        </p:nvSpPr>
        <p:spPr>
          <a:xfrm>
            <a:off x="827584" y="2636912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24" name="20 Rectángulo">
            <a:extLst>
              <a:ext uri="{FF2B5EF4-FFF2-40B4-BE49-F238E27FC236}">
                <a16:creationId xmlns:a16="http://schemas.microsoft.com/office/drawing/2014/main" id="{F007BC99-27B8-05E5-8955-D2918A7CDF75}"/>
              </a:ext>
            </a:extLst>
          </p:cNvPr>
          <p:cNvSpPr/>
          <p:nvPr/>
        </p:nvSpPr>
        <p:spPr>
          <a:xfrm>
            <a:off x="827584" y="2060848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25" name="13 Rectángulo">
            <a:extLst>
              <a:ext uri="{FF2B5EF4-FFF2-40B4-BE49-F238E27FC236}">
                <a16:creationId xmlns:a16="http://schemas.microsoft.com/office/drawing/2014/main" id="{3C0C456A-8E9B-E816-935D-A0F756A1A29B}"/>
              </a:ext>
            </a:extLst>
          </p:cNvPr>
          <p:cNvSpPr/>
          <p:nvPr/>
        </p:nvSpPr>
        <p:spPr>
          <a:xfrm>
            <a:off x="827584" y="1268760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 err="1">
                <a:solidFill>
                  <a:srgbClr val="000000"/>
                </a:solidFill>
              </a:rPr>
              <a:t>Ago</a:t>
            </a:r>
            <a:endParaRPr lang="es-AR" sz="900" dirty="0">
              <a:solidFill>
                <a:srgbClr val="000000"/>
              </a:solidFill>
            </a:endParaRPr>
          </a:p>
        </p:txBody>
      </p:sp>
      <p:sp>
        <p:nvSpPr>
          <p:cNvPr id="26" name="18 Rectángulo">
            <a:extLst>
              <a:ext uri="{FF2B5EF4-FFF2-40B4-BE49-F238E27FC236}">
                <a16:creationId xmlns:a16="http://schemas.microsoft.com/office/drawing/2014/main" id="{5328866C-2441-D066-D4FB-82E81B0D08CE}"/>
              </a:ext>
            </a:extLst>
          </p:cNvPr>
          <p:cNvSpPr/>
          <p:nvPr/>
        </p:nvSpPr>
        <p:spPr>
          <a:xfrm>
            <a:off x="185598" y="4466728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27" name="19 Rectángulo">
            <a:extLst>
              <a:ext uri="{FF2B5EF4-FFF2-40B4-BE49-F238E27FC236}">
                <a16:creationId xmlns:a16="http://schemas.microsoft.com/office/drawing/2014/main" id="{D142FEA7-18B1-FF46-02F0-1C13379BE0C9}"/>
              </a:ext>
            </a:extLst>
          </p:cNvPr>
          <p:cNvSpPr/>
          <p:nvPr/>
        </p:nvSpPr>
        <p:spPr>
          <a:xfrm>
            <a:off x="185598" y="5604048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34" name="20 Rectángulo">
            <a:extLst>
              <a:ext uri="{FF2B5EF4-FFF2-40B4-BE49-F238E27FC236}">
                <a16:creationId xmlns:a16="http://schemas.microsoft.com/office/drawing/2014/main" id="{F280B4F4-DD37-C4A3-1D1C-78C50BEBF59D}"/>
              </a:ext>
            </a:extLst>
          </p:cNvPr>
          <p:cNvSpPr/>
          <p:nvPr/>
        </p:nvSpPr>
        <p:spPr>
          <a:xfrm>
            <a:off x="185598" y="5027984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35" name="13 Rectángulo">
            <a:extLst>
              <a:ext uri="{FF2B5EF4-FFF2-40B4-BE49-F238E27FC236}">
                <a16:creationId xmlns:a16="http://schemas.microsoft.com/office/drawing/2014/main" id="{3EA0F1BE-4387-1A45-0F58-DC6BAA605226}"/>
              </a:ext>
            </a:extLst>
          </p:cNvPr>
          <p:cNvSpPr/>
          <p:nvPr/>
        </p:nvSpPr>
        <p:spPr>
          <a:xfrm>
            <a:off x="185598" y="4235896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Sept</a:t>
            </a:r>
          </a:p>
        </p:txBody>
      </p:sp>
      <p:sp>
        <p:nvSpPr>
          <p:cNvPr id="36" name="18 Rectángulo">
            <a:extLst>
              <a:ext uri="{FF2B5EF4-FFF2-40B4-BE49-F238E27FC236}">
                <a16:creationId xmlns:a16="http://schemas.microsoft.com/office/drawing/2014/main" id="{15B279E3-0D80-47A1-1DDB-1E1D2D3304E1}"/>
              </a:ext>
            </a:extLst>
          </p:cNvPr>
          <p:cNvSpPr/>
          <p:nvPr/>
        </p:nvSpPr>
        <p:spPr>
          <a:xfrm>
            <a:off x="179512" y="1499592"/>
            <a:ext cx="604259" cy="489248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37" name="19 Rectángulo">
            <a:extLst>
              <a:ext uri="{FF2B5EF4-FFF2-40B4-BE49-F238E27FC236}">
                <a16:creationId xmlns:a16="http://schemas.microsoft.com/office/drawing/2014/main" id="{86273C9C-D6C2-B880-0A8B-BF19F3DFAB79}"/>
              </a:ext>
            </a:extLst>
          </p:cNvPr>
          <p:cNvSpPr/>
          <p:nvPr/>
        </p:nvSpPr>
        <p:spPr>
          <a:xfrm>
            <a:off x="179512" y="2635768"/>
            <a:ext cx="604259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38" name="20 Rectángulo">
            <a:extLst>
              <a:ext uri="{FF2B5EF4-FFF2-40B4-BE49-F238E27FC236}">
                <a16:creationId xmlns:a16="http://schemas.microsoft.com/office/drawing/2014/main" id="{60D5A4A4-18A4-4770-BBDE-5455F19A672D}"/>
              </a:ext>
            </a:extLst>
          </p:cNvPr>
          <p:cNvSpPr/>
          <p:nvPr/>
        </p:nvSpPr>
        <p:spPr>
          <a:xfrm>
            <a:off x="179512" y="2060848"/>
            <a:ext cx="604259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39" name="13 Rectángulo">
            <a:extLst>
              <a:ext uri="{FF2B5EF4-FFF2-40B4-BE49-F238E27FC236}">
                <a16:creationId xmlns:a16="http://schemas.microsoft.com/office/drawing/2014/main" id="{80060A1F-06A5-20B5-2221-39C7AC504F0B}"/>
              </a:ext>
            </a:extLst>
          </p:cNvPr>
          <p:cNvSpPr/>
          <p:nvPr/>
        </p:nvSpPr>
        <p:spPr>
          <a:xfrm>
            <a:off x="179512" y="1268760"/>
            <a:ext cx="6042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Sept</a:t>
            </a:r>
          </a:p>
        </p:txBody>
      </p:sp>
    </p:spTree>
    <p:extLst>
      <p:ext uri="{BB962C8B-B14F-4D97-AF65-F5344CB8AC3E}">
        <p14:creationId xmlns:p14="http://schemas.microsoft.com/office/powerpoint/2010/main" val="2965732277"/>
      </p:ext>
    </p:extLst>
  </p:cSld>
  <p:clrMapOvr>
    <a:masterClrMapping/>
  </p:clrMapOvr>
  <p:transition>
    <p:strips dir="r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download very angry emoji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>
              <a:solidFill>
                <a:prstClr val="black"/>
              </a:solidFill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611560" y="6525642"/>
            <a:ext cx="4824536" cy="215429"/>
          </a:xfrm>
          <a:prstGeom prst="rect">
            <a:avLst/>
          </a:prstGeom>
          <a:noFill/>
        </p:spPr>
        <p:txBody>
          <a:bodyPr wrap="square" lIns="91427" tIns="45713" rIns="91427" bIns="45713" rtlCol="0" anchor="ctr">
            <a:spAutoFit/>
          </a:bodyPr>
          <a:lstStyle/>
          <a:p>
            <a:r>
              <a:rPr lang="es-AR" sz="800" dirty="0">
                <a:solidFill>
                  <a:srgbClr val="FFFFFF"/>
                </a:solidFill>
              </a:rPr>
              <a:t>BASE: 800 casos. Una respuesta por sensación.</a:t>
            </a:r>
          </a:p>
        </p:txBody>
      </p:sp>
      <p:sp>
        <p:nvSpPr>
          <p:cNvPr id="9" name="2 Título"/>
          <p:cNvSpPr>
            <a:spLocks noGrp="1"/>
          </p:cNvSpPr>
          <p:nvPr>
            <p:ph type="title"/>
          </p:nvPr>
        </p:nvSpPr>
        <p:spPr>
          <a:xfrm>
            <a:off x="-36512" y="188640"/>
            <a:ext cx="9144000" cy="332656"/>
          </a:xfrm>
        </p:spPr>
        <p:txBody>
          <a:bodyPr anchor="ctr"/>
          <a:lstStyle/>
          <a:p>
            <a:pPr algn="ctr"/>
            <a:r>
              <a:rPr lang="es-AR" sz="1600" b="1" dirty="0">
                <a:solidFill>
                  <a:srgbClr val="C00000"/>
                </a:solidFill>
              </a:rPr>
              <a:t>¿CÓMO NOS SENTIMOS?</a:t>
            </a:r>
            <a:endParaRPr lang="es-AR" sz="1600" dirty="0">
              <a:solidFill>
                <a:srgbClr val="C0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590491"/>
            <a:ext cx="9144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000" dirty="0">
                <a:solidFill>
                  <a:srgbClr val="002060"/>
                </a:solidFill>
              </a:rPr>
              <a:t>P2. En una escala de 1 (mínimo) a 10 (máximo) puntos, te pedimos nos comentes las sensaciones que hoy </a:t>
            </a:r>
            <a:r>
              <a:rPr lang="es-AR" sz="1000" dirty="0" err="1">
                <a:solidFill>
                  <a:srgbClr val="002060"/>
                </a:solidFill>
              </a:rPr>
              <a:t>tenés</a:t>
            </a:r>
            <a:r>
              <a:rPr lang="es-AR" sz="1000" dirty="0">
                <a:solidFill>
                  <a:srgbClr val="002060"/>
                </a:solidFill>
              </a:rPr>
              <a:t> como ciudadano: 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107504" y="1052736"/>
            <a:ext cx="646777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200" b="1" dirty="0">
                <a:solidFill>
                  <a:srgbClr val="000000"/>
                </a:solidFill>
              </a:rPr>
              <a:t>¿Cuánta bronca/enojo </a:t>
            </a:r>
            <a:r>
              <a:rPr lang="es-AR" sz="1200" b="1" dirty="0" err="1">
                <a:solidFill>
                  <a:srgbClr val="000000"/>
                </a:solidFill>
              </a:rPr>
              <a:t>tenés</a:t>
            </a:r>
            <a:r>
              <a:rPr lang="es-AR" sz="1200" b="1" dirty="0">
                <a:solidFill>
                  <a:srgbClr val="000000"/>
                </a:solidFill>
              </a:rPr>
              <a:t>?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179512" y="3933056"/>
            <a:ext cx="64087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200" b="1" dirty="0">
                <a:solidFill>
                  <a:srgbClr val="000000"/>
                </a:solidFill>
              </a:rPr>
              <a:t>¿Cuán escéptico/ harto estás?</a:t>
            </a:r>
          </a:p>
        </p:txBody>
      </p:sp>
      <p:sp>
        <p:nvSpPr>
          <p:cNvPr id="22" name="21 Rectángulo"/>
          <p:cNvSpPr/>
          <p:nvPr/>
        </p:nvSpPr>
        <p:spPr>
          <a:xfrm>
            <a:off x="5181231" y="1579150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43%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23" name="22 Rectángulo"/>
          <p:cNvSpPr/>
          <p:nvPr/>
        </p:nvSpPr>
        <p:spPr>
          <a:xfrm>
            <a:off x="5194178" y="2716470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25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24" name="23 Rectángulo"/>
          <p:cNvSpPr/>
          <p:nvPr/>
        </p:nvSpPr>
        <p:spPr>
          <a:xfrm>
            <a:off x="5181231" y="2140406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25" name="24 Rectángulo"/>
          <p:cNvSpPr/>
          <p:nvPr/>
        </p:nvSpPr>
        <p:spPr>
          <a:xfrm>
            <a:off x="5220072" y="4459470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50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26" name="25 Rectángulo"/>
          <p:cNvSpPr/>
          <p:nvPr/>
        </p:nvSpPr>
        <p:spPr>
          <a:xfrm>
            <a:off x="5220072" y="5596790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22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27" name="26 Rectángulo"/>
          <p:cNvSpPr/>
          <p:nvPr/>
        </p:nvSpPr>
        <p:spPr>
          <a:xfrm>
            <a:off x="5220072" y="5020726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4" name="13 Rectángulo">
            <a:extLst>
              <a:ext uri="{FF2B5EF4-FFF2-40B4-BE49-F238E27FC236}">
                <a16:creationId xmlns:a16="http://schemas.microsoft.com/office/drawing/2014/main" id="{E9AF4755-929C-9895-D4DA-727923754450}"/>
              </a:ext>
            </a:extLst>
          </p:cNvPr>
          <p:cNvSpPr/>
          <p:nvPr/>
        </p:nvSpPr>
        <p:spPr>
          <a:xfrm>
            <a:off x="5181231" y="1344543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Feb</a:t>
            </a:r>
          </a:p>
        </p:txBody>
      </p:sp>
      <p:sp>
        <p:nvSpPr>
          <p:cNvPr id="6" name="13 Rectángulo">
            <a:extLst>
              <a:ext uri="{FF2B5EF4-FFF2-40B4-BE49-F238E27FC236}">
                <a16:creationId xmlns:a16="http://schemas.microsoft.com/office/drawing/2014/main" id="{96D5C1C0-F100-433C-49B0-02C15E0AB290}"/>
              </a:ext>
            </a:extLst>
          </p:cNvPr>
          <p:cNvSpPr/>
          <p:nvPr/>
        </p:nvSpPr>
        <p:spPr>
          <a:xfrm>
            <a:off x="5220072" y="4224863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Feb</a:t>
            </a:r>
          </a:p>
        </p:txBody>
      </p:sp>
      <p:sp>
        <p:nvSpPr>
          <p:cNvPr id="34" name="21 Rectángulo">
            <a:extLst>
              <a:ext uri="{FF2B5EF4-FFF2-40B4-BE49-F238E27FC236}">
                <a16:creationId xmlns:a16="http://schemas.microsoft.com/office/drawing/2014/main" id="{33D0B22B-1CED-F11E-32EA-594BE6C574FB}"/>
              </a:ext>
            </a:extLst>
          </p:cNvPr>
          <p:cNvSpPr/>
          <p:nvPr/>
        </p:nvSpPr>
        <p:spPr>
          <a:xfrm>
            <a:off x="5927205" y="1579150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35" name="22 Rectángulo">
            <a:extLst>
              <a:ext uri="{FF2B5EF4-FFF2-40B4-BE49-F238E27FC236}">
                <a16:creationId xmlns:a16="http://schemas.microsoft.com/office/drawing/2014/main" id="{F526460F-9A31-9E31-ABE3-8DC98ABD3EBF}"/>
              </a:ext>
            </a:extLst>
          </p:cNvPr>
          <p:cNvSpPr/>
          <p:nvPr/>
        </p:nvSpPr>
        <p:spPr>
          <a:xfrm>
            <a:off x="5940152" y="2716470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27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36" name="23 Rectángulo">
            <a:extLst>
              <a:ext uri="{FF2B5EF4-FFF2-40B4-BE49-F238E27FC236}">
                <a16:creationId xmlns:a16="http://schemas.microsoft.com/office/drawing/2014/main" id="{9EA46593-BB4E-B501-4070-123D786A2DA6}"/>
              </a:ext>
            </a:extLst>
          </p:cNvPr>
          <p:cNvSpPr/>
          <p:nvPr/>
        </p:nvSpPr>
        <p:spPr>
          <a:xfrm>
            <a:off x="5927205" y="2140406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29%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37" name="13 Rectángulo">
            <a:extLst>
              <a:ext uri="{FF2B5EF4-FFF2-40B4-BE49-F238E27FC236}">
                <a16:creationId xmlns:a16="http://schemas.microsoft.com/office/drawing/2014/main" id="{E779416A-6805-4454-ABFB-777AE9E4439B}"/>
              </a:ext>
            </a:extLst>
          </p:cNvPr>
          <p:cNvSpPr/>
          <p:nvPr/>
        </p:nvSpPr>
        <p:spPr>
          <a:xfrm>
            <a:off x="5927205" y="1344543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Ene</a:t>
            </a:r>
          </a:p>
        </p:txBody>
      </p:sp>
      <p:sp>
        <p:nvSpPr>
          <p:cNvPr id="38" name="24 Rectángulo">
            <a:extLst>
              <a:ext uri="{FF2B5EF4-FFF2-40B4-BE49-F238E27FC236}">
                <a16:creationId xmlns:a16="http://schemas.microsoft.com/office/drawing/2014/main" id="{DF4C36E3-BB3F-C878-3F58-7277E74A5BC1}"/>
              </a:ext>
            </a:extLst>
          </p:cNvPr>
          <p:cNvSpPr/>
          <p:nvPr/>
        </p:nvSpPr>
        <p:spPr>
          <a:xfrm>
            <a:off x="5940152" y="4459470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49%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39" name="25 Rectángulo">
            <a:extLst>
              <a:ext uri="{FF2B5EF4-FFF2-40B4-BE49-F238E27FC236}">
                <a16:creationId xmlns:a16="http://schemas.microsoft.com/office/drawing/2014/main" id="{076C0596-3A15-7856-C5FC-D29D2FD0651A}"/>
              </a:ext>
            </a:extLst>
          </p:cNvPr>
          <p:cNvSpPr/>
          <p:nvPr/>
        </p:nvSpPr>
        <p:spPr>
          <a:xfrm>
            <a:off x="5940152" y="5596790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14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40" name="26 Rectángulo">
            <a:extLst>
              <a:ext uri="{FF2B5EF4-FFF2-40B4-BE49-F238E27FC236}">
                <a16:creationId xmlns:a16="http://schemas.microsoft.com/office/drawing/2014/main" id="{EC12DE8F-4558-EB34-0FB7-15A85AE887D4}"/>
              </a:ext>
            </a:extLst>
          </p:cNvPr>
          <p:cNvSpPr/>
          <p:nvPr/>
        </p:nvSpPr>
        <p:spPr>
          <a:xfrm>
            <a:off x="5940152" y="5020726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41" name="13 Rectángulo">
            <a:extLst>
              <a:ext uri="{FF2B5EF4-FFF2-40B4-BE49-F238E27FC236}">
                <a16:creationId xmlns:a16="http://schemas.microsoft.com/office/drawing/2014/main" id="{31A9A4EF-C26B-8FDB-FF8B-324748841296}"/>
              </a:ext>
            </a:extLst>
          </p:cNvPr>
          <p:cNvSpPr/>
          <p:nvPr/>
        </p:nvSpPr>
        <p:spPr>
          <a:xfrm>
            <a:off x="5940152" y="4224863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Ene</a:t>
            </a:r>
          </a:p>
        </p:txBody>
      </p:sp>
      <p:sp>
        <p:nvSpPr>
          <p:cNvPr id="45" name="24 Rectángulo">
            <a:extLst>
              <a:ext uri="{FF2B5EF4-FFF2-40B4-BE49-F238E27FC236}">
                <a16:creationId xmlns:a16="http://schemas.microsoft.com/office/drawing/2014/main" id="{1E3C8C66-C86C-D21A-8573-B789601E31F2}"/>
              </a:ext>
            </a:extLst>
          </p:cNvPr>
          <p:cNvSpPr/>
          <p:nvPr/>
        </p:nvSpPr>
        <p:spPr>
          <a:xfrm>
            <a:off x="4502663" y="4459470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51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46" name="25 Rectángulo">
            <a:extLst>
              <a:ext uri="{FF2B5EF4-FFF2-40B4-BE49-F238E27FC236}">
                <a16:creationId xmlns:a16="http://schemas.microsoft.com/office/drawing/2014/main" id="{8669970B-ADAC-B3D0-24A0-34F62626AC4D}"/>
              </a:ext>
            </a:extLst>
          </p:cNvPr>
          <p:cNvSpPr/>
          <p:nvPr/>
        </p:nvSpPr>
        <p:spPr>
          <a:xfrm>
            <a:off x="4502663" y="5596790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15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47" name="26 Rectángulo">
            <a:extLst>
              <a:ext uri="{FF2B5EF4-FFF2-40B4-BE49-F238E27FC236}">
                <a16:creationId xmlns:a16="http://schemas.microsoft.com/office/drawing/2014/main" id="{95DD9E25-68C8-E7C7-CBEF-CB440B62064E}"/>
              </a:ext>
            </a:extLst>
          </p:cNvPr>
          <p:cNvSpPr/>
          <p:nvPr/>
        </p:nvSpPr>
        <p:spPr>
          <a:xfrm>
            <a:off x="4502663" y="5020726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49" name="13 Rectángulo">
            <a:extLst>
              <a:ext uri="{FF2B5EF4-FFF2-40B4-BE49-F238E27FC236}">
                <a16:creationId xmlns:a16="http://schemas.microsoft.com/office/drawing/2014/main" id="{24FB5B92-C99C-9FC7-E4F8-BD92F278B0C6}"/>
              </a:ext>
            </a:extLst>
          </p:cNvPr>
          <p:cNvSpPr/>
          <p:nvPr/>
        </p:nvSpPr>
        <p:spPr>
          <a:xfrm>
            <a:off x="4502663" y="4224863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Mar</a:t>
            </a:r>
          </a:p>
        </p:txBody>
      </p:sp>
      <p:sp>
        <p:nvSpPr>
          <p:cNvPr id="54" name="21 Rectángulo">
            <a:extLst>
              <a:ext uri="{FF2B5EF4-FFF2-40B4-BE49-F238E27FC236}">
                <a16:creationId xmlns:a16="http://schemas.microsoft.com/office/drawing/2014/main" id="{6266B025-F91D-BBDC-FE83-F92EE73AEC86}"/>
              </a:ext>
            </a:extLst>
          </p:cNvPr>
          <p:cNvSpPr/>
          <p:nvPr/>
        </p:nvSpPr>
        <p:spPr>
          <a:xfrm>
            <a:off x="4461151" y="1574230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55" name="22 Rectángulo">
            <a:extLst>
              <a:ext uri="{FF2B5EF4-FFF2-40B4-BE49-F238E27FC236}">
                <a16:creationId xmlns:a16="http://schemas.microsoft.com/office/drawing/2014/main" id="{BEB26288-573B-960B-1901-FE760A20581A}"/>
              </a:ext>
            </a:extLst>
          </p:cNvPr>
          <p:cNvSpPr/>
          <p:nvPr/>
        </p:nvSpPr>
        <p:spPr>
          <a:xfrm>
            <a:off x="4474098" y="2711550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17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56" name="23 Rectángulo">
            <a:extLst>
              <a:ext uri="{FF2B5EF4-FFF2-40B4-BE49-F238E27FC236}">
                <a16:creationId xmlns:a16="http://schemas.microsoft.com/office/drawing/2014/main" id="{A29E9F30-F200-0255-0859-01C480C7F968}"/>
              </a:ext>
            </a:extLst>
          </p:cNvPr>
          <p:cNvSpPr/>
          <p:nvPr/>
        </p:nvSpPr>
        <p:spPr>
          <a:xfrm>
            <a:off x="4461151" y="2135486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58" name="13 Rectángulo">
            <a:extLst>
              <a:ext uri="{FF2B5EF4-FFF2-40B4-BE49-F238E27FC236}">
                <a16:creationId xmlns:a16="http://schemas.microsoft.com/office/drawing/2014/main" id="{1B52F62C-1027-9C71-40E6-0B0436039D03}"/>
              </a:ext>
            </a:extLst>
          </p:cNvPr>
          <p:cNvSpPr/>
          <p:nvPr/>
        </p:nvSpPr>
        <p:spPr>
          <a:xfrm>
            <a:off x="4461151" y="1339623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Mar</a:t>
            </a:r>
          </a:p>
        </p:txBody>
      </p:sp>
      <p:sp>
        <p:nvSpPr>
          <p:cNvPr id="63" name="24 Rectángulo">
            <a:extLst>
              <a:ext uri="{FF2B5EF4-FFF2-40B4-BE49-F238E27FC236}">
                <a16:creationId xmlns:a16="http://schemas.microsoft.com/office/drawing/2014/main" id="{0F9AFF4F-2D8B-B089-06E4-592E0E29C2CD}"/>
              </a:ext>
            </a:extLst>
          </p:cNvPr>
          <p:cNvSpPr/>
          <p:nvPr/>
        </p:nvSpPr>
        <p:spPr>
          <a:xfrm>
            <a:off x="3782583" y="4459470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50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64" name="25 Rectángulo">
            <a:extLst>
              <a:ext uri="{FF2B5EF4-FFF2-40B4-BE49-F238E27FC236}">
                <a16:creationId xmlns:a16="http://schemas.microsoft.com/office/drawing/2014/main" id="{A26570ED-ECF5-B85C-81B2-D0FA61440FE0}"/>
              </a:ext>
            </a:extLst>
          </p:cNvPr>
          <p:cNvSpPr/>
          <p:nvPr/>
        </p:nvSpPr>
        <p:spPr>
          <a:xfrm>
            <a:off x="3782583" y="5596790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20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65" name="26 Rectángulo">
            <a:extLst>
              <a:ext uri="{FF2B5EF4-FFF2-40B4-BE49-F238E27FC236}">
                <a16:creationId xmlns:a16="http://schemas.microsoft.com/office/drawing/2014/main" id="{5AFEEB9D-6E97-1267-1B83-33F676181902}"/>
              </a:ext>
            </a:extLst>
          </p:cNvPr>
          <p:cNvSpPr/>
          <p:nvPr/>
        </p:nvSpPr>
        <p:spPr>
          <a:xfrm>
            <a:off x="3782583" y="5020726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67" name="13 Rectángulo">
            <a:extLst>
              <a:ext uri="{FF2B5EF4-FFF2-40B4-BE49-F238E27FC236}">
                <a16:creationId xmlns:a16="http://schemas.microsoft.com/office/drawing/2014/main" id="{957A1F6C-12E5-F8F6-2495-F77C99650FDB}"/>
              </a:ext>
            </a:extLst>
          </p:cNvPr>
          <p:cNvSpPr/>
          <p:nvPr/>
        </p:nvSpPr>
        <p:spPr>
          <a:xfrm>
            <a:off x="3782583" y="4224863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Abr</a:t>
            </a:r>
          </a:p>
        </p:txBody>
      </p:sp>
      <p:sp>
        <p:nvSpPr>
          <p:cNvPr id="71" name="21 Rectángulo">
            <a:extLst>
              <a:ext uri="{FF2B5EF4-FFF2-40B4-BE49-F238E27FC236}">
                <a16:creationId xmlns:a16="http://schemas.microsoft.com/office/drawing/2014/main" id="{193A6908-AC51-2D6F-6F5A-6DAC9DB94C5D}"/>
              </a:ext>
            </a:extLst>
          </p:cNvPr>
          <p:cNvSpPr/>
          <p:nvPr/>
        </p:nvSpPr>
        <p:spPr>
          <a:xfrm>
            <a:off x="3741071" y="1564342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50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72" name="22 Rectángulo">
            <a:extLst>
              <a:ext uri="{FF2B5EF4-FFF2-40B4-BE49-F238E27FC236}">
                <a16:creationId xmlns:a16="http://schemas.microsoft.com/office/drawing/2014/main" id="{0E385AB0-66A4-10B3-1847-B54D825F67CA}"/>
              </a:ext>
            </a:extLst>
          </p:cNvPr>
          <p:cNvSpPr/>
          <p:nvPr/>
        </p:nvSpPr>
        <p:spPr>
          <a:xfrm>
            <a:off x="3754018" y="2701662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24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73" name="23 Rectángulo">
            <a:extLst>
              <a:ext uri="{FF2B5EF4-FFF2-40B4-BE49-F238E27FC236}">
                <a16:creationId xmlns:a16="http://schemas.microsoft.com/office/drawing/2014/main" id="{9586F621-C525-C2F4-E594-8BFBDC634729}"/>
              </a:ext>
            </a:extLst>
          </p:cNvPr>
          <p:cNvSpPr/>
          <p:nvPr/>
        </p:nvSpPr>
        <p:spPr>
          <a:xfrm>
            <a:off x="3741071" y="2125598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75" name="13 Rectángulo">
            <a:extLst>
              <a:ext uri="{FF2B5EF4-FFF2-40B4-BE49-F238E27FC236}">
                <a16:creationId xmlns:a16="http://schemas.microsoft.com/office/drawing/2014/main" id="{015EF7B1-07DC-D0E6-6D52-E6A224C66062}"/>
              </a:ext>
            </a:extLst>
          </p:cNvPr>
          <p:cNvSpPr/>
          <p:nvPr/>
        </p:nvSpPr>
        <p:spPr>
          <a:xfrm>
            <a:off x="3741071" y="1329735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Abr</a:t>
            </a:r>
          </a:p>
        </p:txBody>
      </p:sp>
      <p:sp>
        <p:nvSpPr>
          <p:cNvPr id="79" name="24 Rectángulo">
            <a:extLst>
              <a:ext uri="{FF2B5EF4-FFF2-40B4-BE49-F238E27FC236}">
                <a16:creationId xmlns:a16="http://schemas.microsoft.com/office/drawing/2014/main" id="{5B41A416-C060-E056-D6B5-9DF89510F380}"/>
              </a:ext>
            </a:extLst>
          </p:cNvPr>
          <p:cNvSpPr/>
          <p:nvPr/>
        </p:nvSpPr>
        <p:spPr>
          <a:xfrm>
            <a:off x="3059832" y="4459470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43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80" name="25 Rectángulo">
            <a:extLst>
              <a:ext uri="{FF2B5EF4-FFF2-40B4-BE49-F238E27FC236}">
                <a16:creationId xmlns:a16="http://schemas.microsoft.com/office/drawing/2014/main" id="{280175DB-14D7-9DAF-9419-9429111651FF}"/>
              </a:ext>
            </a:extLst>
          </p:cNvPr>
          <p:cNvSpPr/>
          <p:nvPr/>
        </p:nvSpPr>
        <p:spPr>
          <a:xfrm>
            <a:off x="3059832" y="5596790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22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81" name="26 Rectángulo">
            <a:extLst>
              <a:ext uri="{FF2B5EF4-FFF2-40B4-BE49-F238E27FC236}">
                <a16:creationId xmlns:a16="http://schemas.microsoft.com/office/drawing/2014/main" id="{F0E5190C-F74A-20B5-65B2-27052EBBD4CC}"/>
              </a:ext>
            </a:extLst>
          </p:cNvPr>
          <p:cNvSpPr/>
          <p:nvPr/>
        </p:nvSpPr>
        <p:spPr>
          <a:xfrm>
            <a:off x="3059832" y="5020726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83" name="13 Rectángulo">
            <a:extLst>
              <a:ext uri="{FF2B5EF4-FFF2-40B4-BE49-F238E27FC236}">
                <a16:creationId xmlns:a16="http://schemas.microsoft.com/office/drawing/2014/main" id="{364B6DD9-8652-5F46-8794-6355A35C8D52}"/>
              </a:ext>
            </a:extLst>
          </p:cNvPr>
          <p:cNvSpPr/>
          <p:nvPr/>
        </p:nvSpPr>
        <p:spPr>
          <a:xfrm>
            <a:off x="3059832" y="4224863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May</a:t>
            </a:r>
          </a:p>
        </p:txBody>
      </p:sp>
      <p:sp>
        <p:nvSpPr>
          <p:cNvPr id="87" name="21 Rectángulo">
            <a:extLst>
              <a:ext uri="{FF2B5EF4-FFF2-40B4-BE49-F238E27FC236}">
                <a16:creationId xmlns:a16="http://schemas.microsoft.com/office/drawing/2014/main" id="{35235FD3-565A-3F2A-01B6-2479C0D47394}"/>
              </a:ext>
            </a:extLst>
          </p:cNvPr>
          <p:cNvSpPr/>
          <p:nvPr/>
        </p:nvSpPr>
        <p:spPr>
          <a:xfrm>
            <a:off x="3020991" y="1564342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45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88" name="22 Rectángulo">
            <a:extLst>
              <a:ext uri="{FF2B5EF4-FFF2-40B4-BE49-F238E27FC236}">
                <a16:creationId xmlns:a16="http://schemas.microsoft.com/office/drawing/2014/main" id="{1FAE4F64-51BB-1FBB-8CB1-F5D0E7D5208A}"/>
              </a:ext>
            </a:extLst>
          </p:cNvPr>
          <p:cNvSpPr/>
          <p:nvPr/>
        </p:nvSpPr>
        <p:spPr>
          <a:xfrm>
            <a:off x="3033938" y="2701662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26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89" name="23 Rectángulo">
            <a:extLst>
              <a:ext uri="{FF2B5EF4-FFF2-40B4-BE49-F238E27FC236}">
                <a16:creationId xmlns:a16="http://schemas.microsoft.com/office/drawing/2014/main" id="{22BC68DE-72B4-CF7B-AB82-9C3E5C3EF4F5}"/>
              </a:ext>
            </a:extLst>
          </p:cNvPr>
          <p:cNvSpPr/>
          <p:nvPr/>
        </p:nvSpPr>
        <p:spPr>
          <a:xfrm>
            <a:off x="3020991" y="2125598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29%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91" name="13 Rectángulo">
            <a:extLst>
              <a:ext uri="{FF2B5EF4-FFF2-40B4-BE49-F238E27FC236}">
                <a16:creationId xmlns:a16="http://schemas.microsoft.com/office/drawing/2014/main" id="{ED0AC936-63A6-3B1E-C944-330CC1084B27}"/>
              </a:ext>
            </a:extLst>
          </p:cNvPr>
          <p:cNvSpPr/>
          <p:nvPr/>
        </p:nvSpPr>
        <p:spPr>
          <a:xfrm>
            <a:off x="3020991" y="1329735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May</a:t>
            </a:r>
          </a:p>
        </p:txBody>
      </p:sp>
      <p:sp>
        <p:nvSpPr>
          <p:cNvPr id="100" name="24 Rectángulo">
            <a:extLst>
              <a:ext uri="{FF2B5EF4-FFF2-40B4-BE49-F238E27FC236}">
                <a16:creationId xmlns:a16="http://schemas.microsoft.com/office/drawing/2014/main" id="{11092AD7-8ACD-D975-1C8A-B16B811CD49C}"/>
              </a:ext>
            </a:extLst>
          </p:cNvPr>
          <p:cNvSpPr/>
          <p:nvPr/>
        </p:nvSpPr>
        <p:spPr>
          <a:xfrm>
            <a:off x="2339752" y="4474278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47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101" name="25 Rectángulo">
            <a:extLst>
              <a:ext uri="{FF2B5EF4-FFF2-40B4-BE49-F238E27FC236}">
                <a16:creationId xmlns:a16="http://schemas.microsoft.com/office/drawing/2014/main" id="{95A9A297-E8C9-6A24-CD1D-19E4E03C134B}"/>
              </a:ext>
            </a:extLst>
          </p:cNvPr>
          <p:cNvSpPr/>
          <p:nvPr/>
        </p:nvSpPr>
        <p:spPr>
          <a:xfrm>
            <a:off x="2339752" y="5611598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15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102" name="26 Rectángulo">
            <a:extLst>
              <a:ext uri="{FF2B5EF4-FFF2-40B4-BE49-F238E27FC236}">
                <a16:creationId xmlns:a16="http://schemas.microsoft.com/office/drawing/2014/main" id="{CDAA5121-393F-F340-0474-52154B59AA67}"/>
              </a:ext>
            </a:extLst>
          </p:cNvPr>
          <p:cNvSpPr/>
          <p:nvPr/>
        </p:nvSpPr>
        <p:spPr>
          <a:xfrm>
            <a:off x="2339752" y="5035534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103" name="13 Rectángulo">
            <a:extLst>
              <a:ext uri="{FF2B5EF4-FFF2-40B4-BE49-F238E27FC236}">
                <a16:creationId xmlns:a16="http://schemas.microsoft.com/office/drawing/2014/main" id="{D5464949-FD43-8051-BC56-921FD7542760}"/>
              </a:ext>
            </a:extLst>
          </p:cNvPr>
          <p:cNvSpPr/>
          <p:nvPr/>
        </p:nvSpPr>
        <p:spPr>
          <a:xfrm>
            <a:off x="2339752" y="4239671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Jun</a:t>
            </a:r>
          </a:p>
        </p:txBody>
      </p:sp>
      <p:sp>
        <p:nvSpPr>
          <p:cNvPr id="104" name="24 Rectángulo">
            <a:extLst>
              <a:ext uri="{FF2B5EF4-FFF2-40B4-BE49-F238E27FC236}">
                <a16:creationId xmlns:a16="http://schemas.microsoft.com/office/drawing/2014/main" id="{983F01A1-96AE-B14C-CC6E-2D2AD2856044}"/>
              </a:ext>
            </a:extLst>
          </p:cNvPr>
          <p:cNvSpPr/>
          <p:nvPr/>
        </p:nvSpPr>
        <p:spPr>
          <a:xfrm>
            <a:off x="2267744" y="1575375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45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105" name="25 Rectángulo">
            <a:extLst>
              <a:ext uri="{FF2B5EF4-FFF2-40B4-BE49-F238E27FC236}">
                <a16:creationId xmlns:a16="http://schemas.microsoft.com/office/drawing/2014/main" id="{25345C8D-EAE7-1AA2-1B21-BEFF48D5B262}"/>
              </a:ext>
            </a:extLst>
          </p:cNvPr>
          <p:cNvSpPr/>
          <p:nvPr/>
        </p:nvSpPr>
        <p:spPr>
          <a:xfrm>
            <a:off x="2267744" y="2712695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19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106" name="26 Rectángulo">
            <a:extLst>
              <a:ext uri="{FF2B5EF4-FFF2-40B4-BE49-F238E27FC236}">
                <a16:creationId xmlns:a16="http://schemas.microsoft.com/office/drawing/2014/main" id="{44C2FFBD-624C-15BC-0228-ED3BD1B60AFF}"/>
              </a:ext>
            </a:extLst>
          </p:cNvPr>
          <p:cNvSpPr/>
          <p:nvPr/>
        </p:nvSpPr>
        <p:spPr>
          <a:xfrm>
            <a:off x="2267744" y="2136631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107" name="13 Rectángulo">
            <a:extLst>
              <a:ext uri="{FF2B5EF4-FFF2-40B4-BE49-F238E27FC236}">
                <a16:creationId xmlns:a16="http://schemas.microsoft.com/office/drawing/2014/main" id="{CD425DAB-AED9-641A-E688-D29275A122F4}"/>
              </a:ext>
            </a:extLst>
          </p:cNvPr>
          <p:cNvSpPr/>
          <p:nvPr/>
        </p:nvSpPr>
        <p:spPr>
          <a:xfrm>
            <a:off x="2267744" y="1340768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Jun</a:t>
            </a:r>
          </a:p>
        </p:txBody>
      </p:sp>
      <p:sp>
        <p:nvSpPr>
          <p:cNvPr id="28" name="24 Rectángulo">
            <a:extLst>
              <a:ext uri="{FF2B5EF4-FFF2-40B4-BE49-F238E27FC236}">
                <a16:creationId xmlns:a16="http://schemas.microsoft.com/office/drawing/2014/main" id="{EC673B77-E7D8-6492-F4F9-1387DFA72BE5}"/>
              </a:ext>
            </a:extLst>
          </p:cNvPr>
          <p:cNvSpPr/>
          <p:nvPr/>
        </p:nvSpPr>
        <p:spPr>
          <a:xfrm>
            <a:off x="1619672" y="4474278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53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108" name="25 Rectángulo">
            <a:extLst>
              <a:ext uri="{FF2B5EF4-FFF2-40B4-BE49-F238E27FC236}">
                <a16:creationId xmlns:a16="http://schemas.microsoft.com/office/drawing/2014/main" id="{9780C816-97FA-BA3A-02ED-F827D768FD87}"/>
              </a:ext>
            </a:extLst>
          </p:cNvPr>
          <p:cNvSpPr/>
          <p:nvPr/>
        </p:nvSpPr>
        <p:spPr>
          <a:xfrm>
            <a:off x="1619672" y="5611598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13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109" name="26 Rectángulo">
            <a:extLst>
              <a:ext uri="{FF2B5EF4-FFF2-40B4-BE49-F238E27FC236}">
                <a16:creationId xmlns:a16="http://schemas.microsoft.com/office/drawing/2014/main" id="{EA562EAA-3FAC-7A54-0D93-053ECFB27401}"/>
              </a:ext>
            </a:extLst>
          </p:cNvPr>
          <p:cNvSpPr/>
          <p:nvPr/>
        </p:nvSpPr>
        <p:spPr>
          <a:xfrm>
            <a:off x="1619672" y="5035534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110" name="13 Rectángulo">
            <a:extLst>
              <a:ext uri="{FF2B5EF4-FFF2-40B4-BE49-F238E27FC236}">
                <a16:creationId xmlns:a16="http://schemas.microsoft.com/office/drawing/2014/main" id="{93E9A6F4-CC48-3CD5-8FCC-453DED10AC5B}"/>
              </a:ext>
            </a:extLst>
          </p:cNvPr>
          <p:cNvSpPr/>
          <p:nvPr/>
        </p:nvSpPr>
        <p:spPr>
          <a:xfrm>
            <a:off x="1619672" y="4239671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Jul</a:t>
            </a:r>
          </a:p>
        </p:txBody>
      </p:sp>
      <p:sp>
        <p:nvSpPr>
          <p:cNvPr id="111" name="24 Rectángulo">
            <a:extLst>
              <a:ext uri="{FF2B5EF4-FFF2-40B4-BE49-F238E27FC236}">
                <a16:creationId xmlns:a16="http://schemas.microsoft.com/office/drawing/2014/main" id="{20C1A485-CCC8-6290-72CA-763FA830039F}"/>
              </a:ext>
            </a:extLst>
          </p:cNvPr>
          <p:cNvSpPr/>
          <p:nvPr/>
        </p:nvSpPr>
        <p:spPr>
          <a:xfrm>
            <a:off x="1547664" y="1575375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55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112" name="25 Rectángulo">
            <a:extLst>
              <a:ext uri="{FF2B5EF4-FFF2-40B4-BE49-F238E27FC236}">
                <a16:creationId xmlns:a16="http://schemas.microsoft.com/office/drawing/2014/main" id="{CFCAAA0B-02FB-5F13-FB18-90FBEE554AEA}"/>
              </a:ext>
            </a:extLst>
          </p:cNvPr>
          <p:cNvSpPr/>
          <p:nvPr/>
        </p:nvSpPr>
        <p:spPr>
          <a:xfrm>
            <a:off x="1547664" y="2712695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17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113" name="26 Rectángulo">
            <a:extLst>
              <a:ext uri="{FF2B5EF4-FFF2-40B4-BE49-F238E27FC236}">
                <a16:creationId xmlns:a16="http://schemas.microsoft.com/office/drawing/2014/main" id="{C36EDDA5-53D0-46AB-0CBE-01C3BC44759C}"/>
              </a:ext>
            </a:extLst>
          </p:cNvPr>
          <p:cNvSpPr/>
          <p:nvPr/>
        </p:nvSpPr>
        <p:spPr>
          <a:xfrm>
            <a:off x="1547664" y="2136631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114" name="13 Rectángulo">
            <a:extLst>
              <a:ext uri="{FF2B5EF4-FFF2-40B4-BE49-F238E27FC236}">
                <a16:creationId xmlns:a16="http://schemas.microsoft.com/office/drawing/2014/main" id="{61231D46-21C6-F1C2-4738-4F693931BE1C}"/>
              </a:ext>
            </a:extLst>
          </p:cNvPr>
          <p:cNvSpPr/>
          <p:nvPr/>
        </p:nvSpPr>
        <p:spPr>
          <a:xfrm>
            <a:off x="1547664" y="1340768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Jul</a:t>
            </a:r>
          </a:p>
        </p:txBody>
      </p:sp>
      <p:sp>
        <p:nvSpPr>
          <p:cNvPr id="115" name="27 Rectángulo redondeado">
            <a:extLst>
              <a:ext uri="{FF2B5EF4-FFF2-40B4-BE49-F238E27FC236}">
                <a16:creationId xmlns:a16="http://schemas.microsoft.com/office/drawing/2014/main" id="{4287A425-4DEF-85AF-EE64-F6B5FE768161}"/>
              </a:ext>
            </a:extLst>
          </p:cNvPr>
          <p:cNvSpPr/>
          <p:nvPr/>
        </p:nvSpPr>
        <p:spPr>
          <a:xfrm>
            <a:off x="6588224" y="3356992"/>
            <a:ext cx="2448272" cy="950912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100" b="1" kern="0" dirty="0">
                <a:solidFill>
                  <a:prstClr val="black"/>
                </a:solidFill>
              </a:rPr>
              <a:t>Continúan registrándose elevados valores de enojo y escepticismo.</a:t>
            </a:r>
          </a:p>
        </p:txBody>
      </p:sp>
      <p:sp>
        <p:nvSpPr>
          <p:cNvPr id="2" name="24 Rectángulo">
            <a:extLst>
              <a:ext uri="{FF2B5EF4-FFF2-40B4-BE49-F238E27FC236}">
                <a16:creationId xmlns:a16="http://schemas.microsoft.com/office/drawing/2014/main" id="{681E7C07-B15E-44F0-97D5-BF37E233B040}"/>
              </a:ext>
            </a:extLst>
          </p:cNvPr>
          <p:cNvSpPr/>
          <p:nvPr/>
        </p:nvSpPr>
        <p:spPr>
          <a:xfrm>
            <a:off x="899592" y="4474278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54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3" name="25 Rectángulo">
            <a:extLst>
              <a:ext uri="{FF2B5EF4-FFF2-40B4-BE49-F238E27FC236}">
                <a16:creationId xmlns:a16="http://schemas.microsoft.com/office/drawing/2014/main" id="{1DB59506-3FBD-8845-BBFB-153B9353B184}"/>
              </a:ext>
            </a:extLst>
          </p:cNvPr>
          <p:cNvSpPr/>
          <p:nvPr/>
        </p:nvSpPr>
        <p:spPr>
          <a:xfrm>
            <a:off x="899592" y="5611598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18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7" name="26 Rectángulo">
            <a:extLst>
              <a:ext uri="{FF2B5EF4-FFF2-40B4-BE49-F238E27FC236}">
                <a16:creationId xmlns:a16="http://schemas.microsoft.com/office/drawing/2014/main" id="{B514B6CD-A0BF-8E7B-AB1E-A979B1800A21}"/>
              </a:ext>
            </a:extLst>
          </p:cNvPr>
          <p:cNvSpPr/>
          <p:nvPr/>
        </p:nvSpPr>
        <p:spPr>
          <a:xfrm>
            <a:off x="899592" y="5035534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8" name="13 Rectángulo">
            <a:extLst>
              <a:ext uri="{FF2B5EF4-FFF2-40B4-BE49-F238E27FC236}">
                <a16:creationId xmlns:a16="http://schemas.microsoft.com/office/drawing/2014/main" id="{5CAD7BC5-145E-F9BE-4503-D412CA078584}"/>
              </a:ext>
            </a:extLst>
          </p:cNvPr>
          <p:cNvSpPr/>
          <p:nvPr/>
        </p:nvSpPr>
        <p:spPr>
          <a:xfrm>
            <a:off x="899592" y="4239671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 err="1">
                <a:solidFill>
                  <a:srgbClr val="000000"/>
                </a:solidFill>
              </a:rPr>
              <a:t>Ago</a:t>
            </a:r>
            <a:endParaRPr lang="es-AR" sz="900" dirty="0">
              <a:solidFill>
                <a:srgbClr val="000000"/>
              </a:solidFill>
            </a:endParaRPr>
          </a:p>
        </p:txBody>
      </p:sp>
      <p:sp>
        <p:nvSpPr>
          <p:cNvPr id="11" name="24 Rectángulo">
            <a:extLst>
              <a:ext uri="{FF2B5EF4-FFF2-40B4-BE49-F238E27FC236}">
                <a16:creationId xmlns:a16="http://schemas.microsoft.com/office/drawing/2014/main" id="{C68CF3A4-599C-0B8D-33C1-0FADAEEFFF6E}"/>
              </a:ext>
            </a:extLst>
          </p:cNvPr>
          <p:cNvSpPr/>
          <p:nvPr/>
        </p:nvSpPr>
        <p:spPr>
          <a:xfrm>
            <a:off x="827584" y="1575375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50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12" name="25 Rectángulo">
            <a:extLst>
              <a:ext uri="{FF2B5EF4-FFF2-40B4-BE49-F238E27FC236}">
                <a16:creationId xmlns:a16="http://schemas.microsoft.com/office/drawing/2014/main" id="{C60DD9DD-B622-C04D-B998-96C8838F8E69}"/>
              </a:ext>
            </a:extLst>
          </p:cNvPr>
          <p:cNvSpPr/>
          <p:nvPr/>
        </p:nvSpPr>
        <p:spPr>
          <a:xfrm>
            <a:off x="827584" y="2712695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200" b="1" kern="0" dirty="0">
                <a:solidFill>
                  <a:srgbClr val="FFFFFF"/>
                </a:solidFill>
                <a:latin typeface="Century Gothic"/>
              </a:rPr>
              <a:t>22</a:t>
            </a: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13" name="26 Rectángulo">
            <a:extLst>
              <a:ext uri="{FF2B5EF4-FFF2-40B4-BE49-F238E27FC236}">
                <a16:creationId xmlns:a16="http://schemas.microsoft.com/office/drawing/2014/main" id="{08211A88-8A1A-C4EC-1E76-413875E63BCC}"/>
              </a:ext>
            </a:extLst>
          </p:cNvPr>
          <p:cNvSpPr/>
          <p:nvPr/>
        </p:nvSpPr>
        <p:spPr>
          <a:xfrm>
            <a:off x="827584" y="2136631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14" name="13 Rectángulo">
            <a:extLst>
              <a:ext uri="{FF2B5EF4-FFF2-40B4-BE49-F238E27FC236}">
                <a16:creationId xmlns:a16="http://schemas.microsoft.com/office/drawing/2014/main" id="{FFF9434B-0403-4B76-49F0-E1B09C3D38FD}"/>
              </a:ext>
            </a:extLst>
          </p:cNvPr>
          <p:cNvSpPr/>
          <p:nvPr/>
        </p:nvSpPr>
        <p:spPr>
          <a:xfrm>
            <a:off x="827584" y="1340768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 err="1">
                <a:solidFill>
                  <a:srgbClr val="000000"/>
                </a:solidFill>
              </a:rPr>
              <a:t>Ago</a:t>
            </a:r>
            <a:endParaRPr lang="es-AR" sz="900" dirty="0">
              <a:solidFill>
                <a:srgbClr val="000000"/>
              </a:solidFill>
            </a:endParaRPr>
          </a:p>
        </p:txBody>
      </p:sp>
      <p:sp>
        <p:nvSpPr>
          <p:cNvPr id="15" name="24 Rectángulo">
            <a:extLst>
              <a:ext uri="{FF2B5EF4-FFF2-40B4-BE49-F238E27FC236}">
                <a16:creationId xmlns:a16="http://schemas.microsoft.com/office/drawing/2014/main" id="{ECA82485-DDCF-60C1-00D6-8D88DB300D65}"/>
              </a:ext>
            </a:extLst>
          </p:cNvPr>
          <p:cNvSpPr/>
          <p:nvPr/>
        </p:nvSpPr>
        <p:spPr>
          <a:xfrm>
            <a:off x="179512" y="4474278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49%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18" name="25 Rectángulo">
            <a:extLst>
              <a:ext uri="{FF2B5EF4-FFF2-40B4-BE49-F238E27FC236}">
                <a16:creationId xmlns:a16="http://schemas.microsoft.com/office/drawing/2014/main" id="{07E0B284-5FA3-8CF3-3C76-014FDD8D2F4F}"/>
              </a:ext>
            </a:extLst>
          </p:cNvPr>
          <p:cNvSpPr/>
          <p:nvPr/>
        </p:nvSpPr>
        <p:spPr>
          <a:xfrm>
            <a:off x="179512" y="5611598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16%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19" name="26 Rectángulo">
            <a:extLst>
              <a:ext uri="{FF2B5EF4-FFF2-40B4-BE49-F238E27FC236}">
                <a16:creationId xmlns:a16="http://schemas.microsoft.com/office/drawing/2014/main" id="{6395016A-0E41-600C-CEC8-1DA5446B3546}"/>
              </a:ext>
            </a:extLst>
          </p:cNvPr>
          <p:cNvSpPr/>
          <p:nvPr/>
        </p:nvSpPr>
        <p:spPr>
          <a:xfrm>
            <a:off x="179512" y="5035534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20" name="13 Rectángulo">
            <a:extLst>
              <a:ext uri="{FF2B5EF4-FFF2-40B4-BE49-F238E27FC236}">
                <a16:creationId xmlns:a16="http://schemas.microsoft.com/office/drawing/2014/main" id="{11F1D18D-3972-6DD1-64E2-6ADD99EB1461}"/>
              </a:ext>
            </a:extLst>
          </p:cNvPr>
          <p:cNvSpPr/>
          <p:nvPr/>
        </p:nvSpPr>
        <p:spPr>
          <a:xfrm>
            <a:off x="179512" y="4239671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Sept</a:t>
            </a:r>
          </a:p>
        </p:txBody>
      </p:sp>
      <p:sp>
        <p:nvSpPr>
          <p:cNvPr id="21" name="24 Rectángulo">
            <a:extLst>
              <a:ext uri="{FF2B5EF4-FFF2-40B4-BE49-F238E27FC236}">
                <a16:creationId xmlns:a16="http://schemas.microsoft.com/office/drawing/2014/main" id="{506B5DF5-0876-DEE7-556B-E381E7BE34A9}"/>
              </a:ext>
            </a:extLst>
          </p:cNvPr>
          <p:cNvSpPr/>
          <p:nvPr/>
        </p:nvSpPr>
        <p:spPr>
          <a:xfrm>
            <a:off x="107504" y="1575375"/>
            <a:ext cx="648072" cy="489248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49%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Mucho</a:t>
            </a:r>
          </a:p>
        </p:txBody>
      </p:sp>
      <p:sp>
        <p:nvSpPr>
          <p:cNvPr id="29" name="25 Rectángulo">
            <a:extLst>
              <a:ext uri="{FF2B5EF4-FFF2-40B4-BE49-F238E27FC236}">
                <a16:creationId xmlns:a16="http://schemas.microsoft.com/office/drawing/2014/main" id="{85A1494D-8080-AD95-D676-8E6F3F709A48}"/>
              </a:ext>
            </a:extLst>
          </p:cNvPr>
          <p:cNvSpPr/>
          <p:nvPr/>
        </p:nvSpPr>
        <p:spPr>
          <a:xfrm>
            <a:off x="107504" y="2712695"/>
            <a:ext cx="648072" cy="4892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Poco</a:t>
            </a:r>
          </a:p>
        </p:txBody>
      </p:sp>
      <p:sp>
        <p:nvSpPr>
          <p:cNvPr id="30" name="26 Rectángulo">
            <a:extLst>
              <a:ext uri="{FF2B5EF4-FFF2-40B4-BE49-F238E27FC236}">
                <a16:creationId xmlns:a16="http://schemas.microsoft.com/office/drawing/2014/main" id="{C67FEA37-3338-FE4F-8B22-CBDC768A1FFC}"/>
              </a:ext>
            </a:extLst>
          </p:cNvPr>
          <p:cNvSpPr/>
          <p:nvPr/>
        </p:nvSpPr>
        <p:spPr>
          <a:xfrm>
            <a:off x="107504" y="2136631"/>
            <a:ext cx="648072" cy="489248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9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Algo</a:t>
            </a:r>
          </a:p>
        </p:txBody>
      </p:sp>
      <p:sp>
        <p:nvSpPr>
          <p:cNvPr id="31" name="13 Rectángulo">
            <a:extLst>
              <a:ext uri="{FF2B5EF4-FFF2-40B4-BE49-F238E27FC236}">
                <a16:creationId xmlns:a16="http://schemas.microsoft.com/office/drawing/2014/main" id="{72A9797E-5F39-96F4-470B-52F454319920}"/>
              </a:ext>
            </a:extLst>
          </p:cNvPr>
          <p:cNvSpPr/>
          <p:nvPr/>
        </p:nvSpPr>
        <p:spPr>
          <a:xfrm>
            <a:off x="107504" y="1340768"/>
            <a:ext cx="648072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Sept</a:t>
            </a:r>
          </a:p>
        </p:txBody>
      </p:sp>
    </p:spTree>
    <p:extLst>
      <p:ext uri="{BB962C8B-B14F-4D97-AF65-F5344CB8AC3E}">
        <p14:creationId xmlns:p14="http://schemas.microsoft.com/office/powerpoint/2010/main" val="4233455400"/>
      </p:ext>
    </p:extLst>
  </p:cSld>
  <p:clrMapOvr>
    <a:masterClrMapping/>
  </p:clrMapOvr>
  <p:transition>
    <p:strips dir="r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download very angry emoji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>
              <a:solidFill>
                <a:prstClr val="black"/>
              </a:solidFill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611560" y="6525642"/>
            <a:ext cx="4824536" cy="215429"/>
          </a:xfrm>
          <a:prstGeom prst="rect">
            <a:avLst/>
          </a:prstGeom>
          <a:noFill/>
        </p:spPr>
        <p:txBody>
          <a:bodyPr wrap="square" lIns="91427" tIns="45713" rIns="91427" bIns="45713" rtlCol="0" anchor="ctr">
            <a:spAutoFit/>
          </a:bodyPr>
          <a:lstStyle/>
          <a:p>
            <a:r>
              <a:rPr lang="es-AR" sz="800" dirty="0">
                <a:solidFill>
                  <a:srgbClr val="FFFFFF"/>
                </a:solidFill>
              </a:rPr>
              <a:t>BASE: 800 casos. Una respuesta.</a:t>
            </a:r>
          </a:p>
        </p:txBody>
      </p:sp>
      <p:sp>
        <p:nvSpPr>
          <p:cNvPr id="9" name="2 Título"/>
          <p:cNvSpPr>
            <a:spLocks noGrp="1"/>
          </p:cNvSpPr>
          <p:nvPr>
            <p:ph type="title"/>
          </p:nvPr>
        </p:nvSpPr>
        <p:spPr>
          <a:xfrm>
            <a:off x="-36512" y="188640"/>
            <a:ext cx="9144000" cy="332656"/>
          </a:xfrm>
        </p:spPr>
        <p:txBody>
          <a:bodyPr anchor="ctr"/>
          <a:lstStyle/>
          <a:p>
            <a:pPr algn="ctr"/>
            <a:r>
              <a:rPr lang="es-AR" sz="1600" b="1" dirty="0">
                <a:solidFill>
                  <a:srgbClr val="C00000"/>
                </a:solidFill>
              </a:rPr>
              <a:t>¿HACIA DÓNDE SE DIRIGE EL PAÍS?</a:t>
            </a:r>
            <a:endParaRPr lang="es-AR" sz="1600" dirty="0">
              <a:solidFill>
                <a:srgbClr val="C0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620688"/>
            <a:ext cx="9144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000" dirty="0">
                <a:solidFill>
                  <a:srgbClr val="002060"/>
                </a:solidFill>
              </a:rPr>
              <a:t>P3. En general, ¿crees que las cosas en Argentina están yendo en la dirección correcta o en la dirección incorrecta? </a:t>
            </a:r>
          </a:p>
        </p:txBody>
      </p:sp>
      <p:graphicFrame>
        <p:nvGraphicFramePr>
          <p:cNvPr id="54" name="53 Gráfico"/>
          <p:cNvGraphicFramePr/>
          <p:nvPr>
            <p:extLst>
              <p:ext uri="{D42A27DB-BD31-4B8C-83A1-F6EECF244321}">
                <p14:modId xmlns:p14="http://schemas.microsoft.com/office/powerpoint/2010/main" val="4054279910"/>
              </p:ext>
            </p:extLst>
          </p:nvPr>
        </p:nvGraphicFramePr>
        <p:xfrm>
          <a:off x="0" y="980728"/>
          <a:ext cx="9144000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27 Rectángulo redondeado">
            <a:extLst>
              <a:ext uri="{FF2B5EF4-FFF2-40B4-BE49-F238E27FC236}">
                <a16:creationId xmlns:a16="http://schemas.microsoft.com/office/drawing/2014/main" id="{148F9BC7-C0FC-3F96-94E1-CD5487415761}"/>
              </a:ext>
            </a:extLst>
          </p:cNvPr>
          <p:cNvSpPr/>
          <p:nvPr/>
        </p:nvSpPr>
        <p:spPr>
          <a:xfrm>
            <a:off x="1907704" y="5517232"/>
            <a:ext cx="5328592" cy="648072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100" b="1" kern="0" dirty="0">
                <a:solidFill>
                  <a:prstClr val="black"/>
                </a:solidFill>
              </a:rPr>
              <a:t>44% considera que el país avanza en la dirección incorrecta. </a:t>
            </a:r>
          </a:p>
          <a:p>
            <a:pPr algn="ctr">
              <a:defRPr/>
            </a:pPr>
            <a:r>
              <a:rPr lang="es-AR" sz="1100" kern="0" dirty="0">
                <a:solidFill>
                  <a:prstClr val="black"/>
                </a:solidFill>
              </a:rPr>
              <a:t>Un descontento que decrece 4 puntos en el último mes.</a:t>
            </a:r>
          </a:p>
        </p:txBody>
      </p:sp>
    </p:spTree>
    <p:extLst>
      <p:ext uri="{BB962C8B-B14F-4D97-AF65-F5344CB8AC3E}">
        <p14:creationId xmlns:p14="http://schemas.microsoft.com/office/powerpoint/2010/main" val="2965732277"/>
      </p:ext>
    </p:extLst>
  </p:cSld>
  <p:clrMapOvr>
    <a:masterClrMapping/>
  </p:clrMapOvr>
  <p:transition>
    <p:strips dir="r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7 Gráfico">
            <a:extLst>
              <a:ext uri="{FF2B5EF4-FFF2-40B4-BE49-F238E27FC236}">
                <a16:creationId xmlns:a16="http://schemas.microsoft.com/office/drawing/2014/main" id="{4D43E41D-0EAC-5AEE-641E-C9DB23B6B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22605526"/>
              </p:ext>
            </p:extLst>
          </p:nvPr>
        </p:nvGraphicFramePr>
        <p:xfrm>
          <a:off x="467544" y="1052736"/>
          <a:ext cx="3744416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6" name="7 Gráfico">
            <a:extLst>
              <a:ext uri="{FF2B5EF4-FFF2-40B4-BE49-F238E27FC236}">
                <a16:creationId xmlns:a16="http://schemas.microsoft.com/office/drawing/2014/main" id="{EB716647-8534-90D3-F2A1-FFC0CA66FE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8180550"/>
              </p:ext>
            </p:extLst>
          </p:nvPr>
        </p:nvGraphicFramePr>
        <p:xfrm>
          <a:off x="1331640" y="1052736"/>
          <a:ext cx="3744416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7" name="7 Gráfico">
            <a:extLst>
              <a:ext uri="{FF2B5EF4-FFF2-40B4-BE49-F238E27FC236}">
                <a16:creationId xmlns:a16="http://schemas.microsoft.com/office/drawing/2014/main" id="{0F208016-28A4-3916-062C-E80EF40DA3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7082251"/>
              </p:ext>
            </p:extLst>
          </p:nvPr>
        </p:nvGraphicFramePr>
        <p:xfrm>
          <a:off x="2195736" y="1052736"/>
          <a:ext cx="3744416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3" name="7 Gráfico">
            <a:extLst>
              <a:ext uri="{FF2B5EF4-FFF2-40B4-BE49-F238E27FC236}">
                <a16:creationId xmlns:a16="http://schemas.microsoft.com/office/drawing/2014/main" id="{6A3E05F7-459D-CCFB-11E6-343737A0E0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28778653"/>
              </p:ext>
            </p:extLst>
          </p:nvPr>
        </p:nvGraphicFramePr>
        <p:xfrm>
          <a:off x="3923928" y="1052736"/>
          <a:ext cx="3744416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7" name="7 Gráfico">
            <a:extLst>
              <a:ext uri="{FF2B5EF4-FFF2-40B4-BE49-F238E27FC236}">
                <a16:creationId xmlns:a16="http://schemas.microsoft.com/office/drawing/2014/main" id="{A0A1FF4A-45F8-88E6-68EC-0B3A16EA6CD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17767680"/>
              </p:ext>
            </p:extLst>
          </p:nvPr>
        </p:nvGraphicFramePr>
        <p:xfrm>
          <a:off x="4788024" y="1052736"/>
          <a:ext cx="3744416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7" name="7 Gráfico">
            <a:extLst>
              <a:ext uri="{FF2B5EF4-FFF2-40B4-BE49-F238E27FC236}">
                <a16:creationId xmlns:a16="http://schemas.microsoft.com/office/drawing/2014/main" id="{606BA19F-41B3-0988-5D54-ADD2533FDA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0597208"/>
              </p:ext>
            </p:extLst>
          </p:nvPr>
        </p:nvGraphicFramePr>
        <p:xfrm>
          <a:off x="3059832" y="1052736"/>
          <a:ext cx="3744416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13" name="7 Gráfico">
            <a:extLst>
              <a:ext uri="{FF2B5EF4-FFF2-40B4-BE49-F238E27FC236}">
                <a16:creationId xmlns:a16="http://schemas.microsoft.com/office/drawing/2014/main" id="{AB05F895-DC95-079F-669A-0056EA4EDE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2724857"/>
              </p:ext>
            </p:extLst>
          </p:nvPr>
        </p:nvGraphicFramePr>
        <p:xfrm>
          <a:off x="5652120" y="1052736"/>
          <a:ext cx="3744416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5" name="AutoShape 2" descr="download very angry emoji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>
              <a:solidFill>
                <a:prstClr val="black"/>
              </a:solidFill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611560" y="6525642"/>
            <a:ext cx="4824536" cy="215429"/>
          </a:xfrm>
          <a:prstGeom prst="rect">
            <a:avLst/>
          </a:prstGeom>
          <a:noFill/>
        </p:spPr>
        <p:txBody>
          <a:bodyPr wrap="square" lIns="91427" tIns="45713" rIns="91427" bIns="45713" rtlCol="0" anchor="ctr">
            <a:spAutoFit/>
          </a:bodyPr>
          <a:lstStyle/>
          <a:p>
            <a:r>
              <a:rPr lang="es-AR" sz="800" dirty="0">
                <a:solidFill>
                  <a:srgbClr val="FFFFFF"/>
                </a:solidFill>
              </a:rPr>
              <a:t>BASE: 800 casos. Una respuesta por opción.</a:t>
            </a:r>
          </a:p>
        </p:txBody>
      </p:sp>
      <p:sp>
        <p:nvSpPr>
          <p:cNvPr id="9" name="2 Título"/>
          <p:cNvSpPr>
            <a:spLocks noGrp="1"/>
          </p:cNvSpPr>
          <p:nvPr>
            <p:ph type="title"/>
          </p:nvPr>
        </p:nvSpPr>
        <p:spPr>
          <a:xfrm>
            <a:off x="-36512" y="188640"/>
            <a:ext cx="9144000" cy="332656"/>
          </a:xfrm>
        </p:spPr>
        <p:txBody>
          <a:bodyPr anchor="ctr"/>
          <a:lstStyle/>
          <a:p>
            <a:pPr algn="ctr"/>
            <a:r>
              <a:rPr lang="es-AR" sz="1600" b="1" dirty="0">
                <a:solidFill>
                  <a:srgbClr val="C00000"/>
                </a:solidFill>
              </a:rPr>
              <a:t>IMAGEN DEL GOBIERNO</a:t>
            </a:r>
            <a:endParaRPr lang="es-AR" sz="1600" dirty="0">
              <a:solidFill>
                <a:srgbClr val="C0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575102"/>
            <a:ext cx="9144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AR" sz="1100" b="1" dirty="0">
              <a:solidFill>
                <a:srgbClr val="002060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44351" y="980730"/>
            <a:ext cx="771202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200" b="1" dirty="0">
                <a:solidFill>
                  <a:srgbClr val="000000"/>
                </a:solidFill>
              </a:rPr>
              <a:t>El gobierno nacional</a:t>
            </a:r>
          </a:p>
        </p:txBody>
      </p:sp>
      <p:sp>
        <p:nvSpPr>
          <p:cNvPr id="30" name="29 Rectángulo"/>
          <p:cNvSpPr/>
          <p:nvPr/>
        </p:nvSpPr>
        <p:spPr>
          <a:xfrm>
            <a:off x="0" y="575102"/>
            <a:ext cx="9144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000" dirty="0">
                <a:solidFill>
                  <a:srgbClr val="002060"/>
                </a:solidFill>
              </a:rPr>
              <a:t>P4. </a:t>
            </a:r>
            <a:r>
              <a:rPr lang="es-MX" sz="1000" dirty="0" err="1">
                <a:solidFill>
                  <a:srgbClr val="002060"/>
                </a:solidFill>
              </a:rPr>
              <a:t>Comentános</a:t>
            </a:r>
            <a:r>
              <a:rPr lang="es-MX" sz="1000" dirty="0">
                <a:solidFill>
                  <a:srgbClr val="002060"/>
                </a:solidFill>
              </a:rPr>
              <a:t> la imagen que </a:t>
            </a:r>
            <a:r>
              <a:rPr lang="es-MX" sz="1000" dirty="0" err="1">
                <a:solidFill>
                  <a:srgbClr val="002060"/>
                </a:solidFill>
              </a:rPr>
              <a:t>tenés</a:t>
            </a:r>
            <a:r>
              <a:rPr lang="es-MX" sz="1000" dirty="0">
                <a:solidFill>
                  <a:srgbClr val="002060"/>
                </a:solidFill>
              </a:rPr>
              <a:t> hoy de: </a:t>
            </a:r>
            <a:endParaRPr lang="es-AR" sz="1000" dirty="0">
              <a:solidFill>
                <a:srgbClr val="002060"/>
              </a:solidFill>
            </a:endParaRPr>
          </a:p>
        </p:txBody>
      </p:sp>
      <p:graphicFrame>
        <p:nvGraphicFramePr>
          <p:cNvPr id="2" name="7 Gráfico">
            <a:extLst>
              <a:ext uri="{FF2B5EF4-FFF2-40B4-BE49-F238E27FC236}">
                <a16:creationId xmlns:a16="http://schemas.microsoft.com/office/drawing/2014/main" id="{5A80F17E-BB42-B2F9-4B4A-9E0BE52530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86165412"/>
              </p:ext>
            </p:extLst>
          </p:nvPr>
        </p:nvGraphicFramePr>
        <p:xfrm>
          <a:off x="6516216" y="1052736"/>
          <a:ext cx="3744416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3" name="7 Rectángulo">
            <a:extLst>
              <a:ext uri="{FF2B5EF4-FFF2-40B4-BE49-F238E27FC236}">
                <a16:creationId xmlns:a16="http://schemas.microsoft.com/office/drawing/2014/main" id="{08DDCD6D-F509-39A2-277C-28B54478D619}"/>
              </a:ext>
            </a:extLst>
          </p:cNvPr>
          <p:cNvSpPr/>
          <p:nvPr/>
        </p:nvSpPr>
        <p:spPr>
          <a:xfrm>
            <a:off x="7271644" y="4437113"/>
            <a:ext cx="612723" cy="42442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4" name="12 Rectángulo">
            <a:extLst>
              <a:ext uri="{FF2B5EF4-FFF2-40B4-BE49-F238E27FC236}">
                <a16:creationId xmlns:a16="http://schemas.microsoft.com/office/drawing/2014/main" id="{1BD34393-9834-14DE-9816-4C524A7FB5E6}"/>
              </a:ext>
            </a:extLst>
          </p:cNvPr>
          <p:cNvSpPr/>
          <p:nvPr/>
        </p:nvSpPr>
        <p:spPr>
          <a:xfrm>
            <a:off x="7271644" y="4920389"/>
            <a:ext cx="612723" cy="42442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16" name="27 Rectángulo redondeado">
            <a:extLst>
              <a:ext uri="{FF2B5EF4-FFF2-40B4-BE49-F238E27FC236}">
                <a16:creationId xmlns:a16="http://schemas.microsoft.com/office/drawing/2014/main" id="{7D94A430-C03B-AA26-9363-B7FDACA9BA73}"/>
              </a:ext>
            </a:extLst>
          </p:cNvPr>
          <p:cNvSpPr/>
          <p:nvPr/>
        </p:nvSpPr>
        <p:spPr>
          <a:xfrm>
            <a:off x="1115616" y="5589240"/>
            <a:ext cx="6048672" cy="604068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100" b="1" kern="0" dirty="0">
                <a:solidFill>
                  <a:prstClr val="black"/>
                </a:solidFill>
              </a:rPr>
              <a:t>En septiembre crece 5 puntos la imagen regular. </a:t>
            </a:r>
          </a:p>
          <a:p>
            <a:pPr algn="ctr">
              <a:defRPr/>
            </a:pPr>
            <a:r>
              <a:rPr lang="es-AR" sz="1100" kern="0" dirty="0">
                <a:solidFill>
                  <a:prstClr val="black"/>
                </a:solidFill>
              </a:rPr>
              <a:t>Se trata de un </a:t>
            </a:r>
            <a:r>
              <a:rPr lang="es-AR" sz="1100" kern="0" dirty="0" err="1">
                <a:solidFill>
                  <a:prstClr val="black"/>
                </a:solidFill>
              </a:rPr>
              <a:t>sub-segmento</a:t>
            </a:r>
            <a:r>
              <a:rPr lang="es-AR" sz="1100" kern="0" dirty="0">
                <a:solidFill>
                  <a:prstClr val="black"/>
                </a:solidFill>
              </a:rPr>
              <a:t> que en agosto calificó negativamente al Gobierno. </a:t>
            </a:r>
          </a:p>
        </p:txBody>
      </p:sp>
      <p:sp>
        <p:nvSpPr>
          <p:cNvPr id="6" name="13 Rectángulo">
            <a:extLst>
              <a:ext uri="{FF2B5EF4-FFF2-40B4-BE49-F238E27FC236}">
                <a16:creationId xmlns:a16="http://schemas.microsoft.com/office/drawing/2014/main" id="{90DBB42A-6E2E-0901-B1DD-32CDE77F0FD4}"/>
              </a:ext>
            </a:extLst>
          </p:cNvPr>
          <p:cNvSpPr/>
          <p:nvPr/>
        </p:nvSpPr>
        <p:spPr>
          <a:xfrm>
            <a:off x="6339469" y="1355576"/>
            <a:ext cx="68080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Feb</a:t>
            </a:r>
          </a:p>
        </p:txBody>
      </p:sp>
      <p:sp>
        <p:nvSpPr>
          <p:cNvPr id="8" name="13 Rectángulo">
            <a:extLst>
              <a:ext uri="{FF2B5EF4-FFF2-40B4-BE49-F238E27FC236}">
                <a16:creationId xmlns:a16="http://schemas.microsoft.com/office/drawing/2014/main" id="{903BA32C-4333-9903-5B13-CABAF5D4143B}"/>
              </a:ext>
            </a:extLst>
          </p:cNvPr>
          <p:cNvSpPr/>
          <p:nvPr/>
        </p:nvSpPr>
        <p:spPr>
          <a:xfrm>
            <a:off x="7236296" y="1340768"/>
            <a:ext cx="68080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Ene</a:t>
            </a:r>
          </a:p>
        </p:txBody>
      </p:sp>
      <p:sp>
        <p:nvSpPr>
          <p:cNvPr id="20" name="7 Rectángulo">
            <a:extLst>
              <a:ext uri="{FF2B5EF4-FFF2-40B4-BE49-F238E27FC236}">
                <a16:creationId xmlns:a16="http://schemas.microsoft.com/office/drawing/2014/main" id="{AE2F03C4-EF4A-D1B3-2E22-A35818B441D6}"/>
              </a:ext>
            </a:extLst>
          </p:cNvPr>
          <p:cNvSpPr/>
          <p:nvPr/>
        </p:nvSpPr>
        <p:spPr>
          <a:xfrm>
            <a:off x="6407549" y="4444040"/>
            <a:ext cx="612723" cy="42442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21" name="12 Rectángulo">
            <a:extLst>
              <a:ext uri="{FF2B5EF4-FFF2-40B4-BE49-F238E27FC236}">
                <a16:creationId xmlns:a16="http://schemas.microsoft.com/office/drawing/2014/main" id="{6FE60167-E0FF-550E-579C-368D50511E70}"/>
              </a:ext>
            </a:extLst>
          </p:cNvPr>
          <p:cNvSpPr/>
          <p:nvPr/>
        </p:nvSpPr>
        <p:spPr>
          <a:xfrm>
            <a:off x="6407549" y="4927316"/>
            <a:ext cx="612723" cy="42442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28" name="13 Rectángulo">
            <a:extLst>
              <a:ext uri="{FF2B5EF4-FFF2-40B4-BE49-F238E27FC236}">
                <a16:creationId xmlns:a16="http://schemas.microsoft.com/office/drawing/2014/main" id="{DDDE44B1-843C-D366-EE15-294A3654659C}"/>
              </a:ext>
            </a:extLst>
          </p:cNvPr>
          <p:cNvSpPr/>
          <p:nvPr/>
        </p:nvSpPr>
        <p:spPr>
          <a:xfrm>
            <a:off x="5475373" y="1340768"/>
            <a:ext cx="68080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Mar</a:t>
            </a:r>
          </a:p>
        </p:txBody>
      </p:sp>
      <p:sp>
        <p:nvSpPr>
          <p:cNvPr id="31" name="7 Rectángulo">
            <a:extLst>
              <a:ext uri="{FF2B5EF4-FFF2-40B4-BE49-F238E27FC236}">
                <a16:creationId xmlns:a16="http://schemas.microsoft.com/office/drawing/2014/main" id="{BE68DC3D-90C8-BC69-335D-16EAE7B487B6}"/>
              </a:ext>
            </a:extLst>
          </p:cNvPr>
          <p:cNvSpPr/>
          <p:nvPr/>
        </p:nvSpPr>
        <p:spPr>
          <a:xfrm>
            <a:off x="5543453" y="4450966"/>
            <a:ext cx="612723" cy="42442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32" name="12 Rectángulo">
            <a:extLst>
              <a:ext uri="{FF2B5EF4-FFF2-40B4-BE49-F238E27FC236}">
                <a16:creationId xmlns:a16="http://schemas.microsoft.com/office/drawing/2014/main" id="{E52D6D6F-9789-F087-1214-B28057962EE8}"/>
              </a:ext>
            </a:extLst>
          </p:cNvPr>
          <p:cNvSpPr/>
          <p:nvPr/>
        </p:nvSpPr>
        <p:spPr>
          <a:xfrm>
            <a:off x="5543453" y="4934242"/>
            <a:ext cx="612723" cy="42442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43%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34" name="13 Rectángulo">
            <a:extLst>
              <a:ext uri="{FF2B5EF4-FFF2-40B4-BE49-F238E27FC236}">
                <a16:creationId xmlns:a16="http://schemas.microsoft.com/office/drawing/2014/main" id="{896193F2-EE2F-F07C-5C40-B8BAB18C9D1D}"/>
              </a:ext>
            </a:extLst>
          </p:cNvPr>
          <p:cNvSpPr/>
          <p:nvPr/>
        </p:nvSpPr>
        <p:spPr>
          <a:xfrm>
            <a:off x="4611277" y="1340768"/>
            <a:ext cx="68080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Abr</a:t>
            </a:r>
          </a:p>
        </p:txBody>
      </p:sp>
      <p:sp>
        <p:nvSpPr>
          <p:cNvPr id="35" name="7 Rectángulo">
            <a:extLst>
              <a:ext uri="{FF2B5EF4-FFF2-40B4-BE49-F238E27FC236}">
                <a16:creationId xmlns:a16="http://schemas.microsoft.com/office/drawing/2014/main" id="{C8213E8F-B9B0-2954-706E-0487203AA4E8}"/>
              </a:ext>
            </a:extLst>
          </p:cNvPr>
          <p:cNvSpPr/>
          <p:nvPr/>
        </p:nvSpPr>
        <p:spPr>
          <a:xfrm>
            <a:off x="4679357" y="4450966"/>
            <a:ext cx="612723" cy="42442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36" name="12 Rectángulo">
            <a:extLst>
              <a:ext uri="{FF2B5EF4-FFF2-40B4-BE49-F238E27FC236}">
                <a16:creationId xmlns:a16="http://schemas.microsoft.com/office/drawing/2014/main" id="{7F199607-45C1-0E6F-69F6-52735D5E9E6A}"/>
              </a:ext>
            </a:extLst>
          </p:cNvPr>
          <p:cNvSpPr/>
          <p:nvPr/>
        </p:nvSpPr>
        <p:spPr>
          <a:xfrm>
            <a:off x="4679357" y="4934242"/>
            <a:ext cx="612723" cy="42442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11" name="13 Rectángulo">
            <a:extLst>
              <a:ext uri="{FF2B5EF4-FFF2-40B4-BE49-F238E27FC236}">
                <a16:creationId xmlns:a16="http://schemas.microsoft.com/office/drawing/2014/main" id="{BFC1FB51-FF53-A4C6-87BA-45F5836C0419}"/>
              </a:ext>
            </a:extLst>
          </p:cNvPr>
          <p:cNvSpPr/>
          <p:nvPr/>
        </p:nvSpPr>
        <p:spPr>
          <a:xfrm>
            <a:off x="3779912" y="1340768"/>
            <a:ext cx="68080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May</a:t>
            </a:r>
          </a:p>
        </p:txBody>
      </p:sp>
      <p:sp>
        <p:nvSpPr>
          <p:cNvPr id="12" name="7 Rectángulo">
            <a:extLst>
              <a:ext uri="{FF2B5EF4-FFF2-40B4-BE49-F238E27FC236}">
                <a16:creationId xmlns:a16="http://schemas.microsoft.com/office/drawing/2014/main" id="{F7516B6C-A8DA-B570-EB59-B113050C2032}"/>
              </a:ext>
            </a:extLst>
          </p:cNvPr>
          <p:cNvSpPr/>
          <p:nvPr/>
        </p:nvSpPr>
        <p:spPr>
          <a:xfrm>
            <a:off x="3815261" y="4450966"/>
            <a:ext cx="612723" cy="42442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15" name="12 Rectángulo">
            <a:extLst>
              <a:ext uri="{FF2B5EF4-FFF2-40B4-BE49-F238E27FC236}">
                <a16:creationId xmlns:a16="http://schemas.microsoft.com/office/drawing/2014/main" id="{DCD54997-3CBE-6250-5B00-571324A13EC9}"/>
              </a:ext>
            </a:extLst>
          </p:cNvPr>
          <p:cNvSpPr/>
          <p:nvPr/>
        </p:nvSpPr>
        <p:spPr>
          <a:xfrm>
            <a:off x="3815261" y="4934242"/>
            <a:ext cx="612723" cy="42442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18" name="13 Rectángulo">
            <a:extLst>
              <a:ext uri="{FF2B5EF4-FFF2-40B4-BE49-F238E27FC236}">
                <a16:creationId xmlns:a16="http://schemas.microsoft.com/office/drawing/2014/main" id="{FC774D6F-5A69-42BD-9557-2E42CE5A9253}"/>
              </a:ext>
            </a:extLst>
          </p:cNvPr>
          <p:cNvSpPr/>
          <p:nvPr/>
        </p:nvSpPr>
        <p:spPr>
          <a:xfrm>
            <a:off x="2955093" y="1340768"/>
            <a:ext cx="68080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Jun</a:t>
            </a:r>
          </a:p>
        </p:txBody>
      </p:sp>
      <p:sp>
        <p:nvSpPr>
          <p:cNvPr id="19" name="7 Rectángulo">
            <a:extLst>
              <a:ext uri="{FF2B5EF4-FFF2-40B4-BE49-F238E27FC236}">
                <a16:creationId xmlns:a16="http://schemas.microsoft.com/office/drawing/2014/main" id="{52899B7A-50A6-9FB8-3BBE-8AD324212938}"/>
              </a:ext>
            </a:extLst>
          </p:cNvPr>
          <p:cNvSpPr/>
          <p:nvPr/>
        </p:nvSpPr>
        <p:spPr>
          <a:xfrm>
            <a:off x="2951165" y="4437113"/>
            <a:ext cx="612723" cy="42442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22" name="12 Rectángulo">
            <a:extLst>
              <a:ext uri="{FF2B5EF4-FFF2-40B4-BE49-F238E27FC236}">
                <a16:creationId xmlns:a16="http://schemas.microsoft.com/office/drawing/2014/main" id="{964D6F99-099C-FF8D-C516-E4429183110F}"/>
              </a:ext>
            </a:extLst>
          </p:cNvPr>
          <p:cNvSpPr/>
          <p:nvPr/>
        </p:nvSpPr>
        <p:spPr>
          <a:xfrm>
            <a:off x="2951165" y="4920389"/>
            <a:ext cx="612723" cy="42442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23" name="13 Rectángulo">
            <a:extLst>
              <a:ext uri="{FF2B5EF4-FFF2-40B4-BE49-F238E27FC236}">
                <a16:creationId xmlns:a16="http://schemas.microsoft.com/office/drawing/2014/main" id="{6C247E71-2F31-C8B0-9B8B-39A43DD3FA17}"/>
              </a:ext>
            </a:extLst>
          </p:cNvPr>
          <p:cNvSpPr/>
          <p:nvPr/>
        </p:nvSpPr>
        <p:spPr>
          <a:xfrm>
            <a:off x="2051720" y="1340768"/>
            <a:ext cx="68080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Jul</a:t>
            </a:r>
          </a:p>
        </p:txBody>
      </p:sp>
      <p:sp>
        <p:nvSpPr>
          <p:cNvPr id="24" name="7 Rectángulo">
            <a:extLst>
              <a:ext uri="{FF2B5EF4-FFF2-40B4-BE49-F238E27FC236}">
                <a16:creationId xmlns:a16="http://schemas.microsoft.com/office/drawing/2014/main" id="{6471AFA5-799E-3BEE-6098-C85C06735F6F}"/>
              </a:ext>
            </a:extLst>
          </p:cNvPr>
          <p:cNvSpPr/>
          <p:nvPr/>
        </p:nvSpPr>
        <p:spPr>
          <a:xfrm>
            <a:off x="2087069" y="4437113"/>
            <a:ext cx="612723" cy="42442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25" name="12 Rectángulo">
            <a:extLst>
              <a:ext uri="{FF2B5EF4-FFF2-40B4-BE49-F238E27FC236}">
                <a16:creationId xmlns:a16="http://schemas.microsoft.com/office/drawing/2014/main" id="{B933FD87-4541-79C6-B560-EF752FAB5C04}"/>
              </a:ext>
            </a:extLst>
          </p:cNvPr>
          <p:cNvSpPr/>
          <p:nvPr/>
        </p:nvSpPr>
        <p:spPr>
          <a:xfrm>
            <a:off x="2087069" y="4920389"/>
            <a:ext cx="612723" cy="42442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29" name="13 Rectángulo">
            <a:extLst>
              <a:ext uri="{FF2B5EF4-FFF2-40B4-BE49-F238E27FC236}">
                <a16:creationId xmlns:a16="http://schemas.microsoft.com/office/drawing/2014/main" id="{EA1A4080-4003-A852-F76D-1AFF1D2BBC8E}"/>
              </a:ext>
            </a:extLst>
          </p:cNvPr>
          <p:cNvSpPr/>
          <p:nvPr/>
        </p:nvSpPr>
        <p:spPr>
          <a:xfrm>
            <a:off x="1187624" y="1340768"/>
            <a:ext cx="68080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 err="1">
                <a:solidFill>
                  <a:srgbClr val="000000"/>
                </a:solidFill>
              </a:rPr>
              <a:t>Ago</a:t>
            </a:r>
            <a:endParaRPr lang="es-AR" sz="900" dirty="0">
              <a:solidFill>
                <a:srgbClr val="000000"/>
              </a:solidFill>
            </a:endParaRPr>
          </a:p>
        </p:txBody>
      </p:sp>
      <p:sp>
        <p:nvSpPr>
          <p:cNvPr id="37" name="7 Rectángulo">
            <a:extLst>
              <a:ext uri="{FF2B5EF4-FFF2-40B4-BE49-F238E27FC236}">
                <a16:creationId xmlns:a16="http://schemas.microsoft.com/office/drawing/2014/main" id="{F13CBA6B-8EB0-83BB-2806-30D0D8C82241}"/>
              </a:ext>
            </a:extLst>
          </p:cNvPr>
          <p:cNvSpPr/>
          <p:nvPr/>
        </p:nvSpPr>
        <p:spPr>
          <a:xfrm>
            <a:off x="1222973" y="4437113"/>
            <a:ext cx="612723" cy="42442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38" name="12 Rectángulo">
            <a:extLst>
              <a:ext uri="{FF2B5EF4-FFF2-40B4-BE49-F238E27FC236}">
                <a16:creationId xmlns:a16="http://schemas.microsoft.com/office/drawing/2014/main" id="{BCC9024D-331E-A179-F5B2-BC70E541A016}"/>
              </a:ext>
            </a:extLst>
          </p:cNvPr>
          <p:cNvSpPr/>
          <p:nvPr/>
        </p:nvSpPr>
        <p:spPr>
          <a:xfrm>
            <a:off x="1222973" y="4920389"/>
            <a:ext cx="612723" cy="42442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40" name="13 Rectángulo">
            <a:extLst>
              <a:ext uri="{FF2B5EF4-FFF2-40B4-BE49-F238E27FC236}">
                <a16:creationId xmlns:a16="http://schemas.microsoft.com/office/drawing/2014/main" id="{3832A062-C95E-8113-7E3A-6A8D995FC038}"/>
              </a:ext>
            </a:extLst>
          </p:cNvPr>
          <p:cNvSpPr/>
          <p:nvPr/>
        </p:nvSpPr>
        <p:spPr>
          <a:xfrm>
            <a:off x="290797" y="1340768"/>
            <a:ext cx="68080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Sept</a:t>
            </a:r>
          </a:p>
        </p:txBody>
      </p:sp>
      <p:sp>
        <p:nvSpPr>
          <p:cNvPr id="41" name="7 Rectángulo">
            <a:extLst>
              <a:ext uri="{FF2B5EF4-FFF2-40B4-BE49-F238E27FC236}">
                <a16:creationId xmlns:a16="http://schemas.microsoft.com/office/drawing/2014/main" id="{64672DB5-C362-CAA7-7E94-2BC399EA4F85}"/>
              </a:ext>
            </a:extLst>
          </p:cNvPr>
          <p:cNvSpPr/>
          <p:nvPr/>
        </p:nvSpPr>
        <p:spPr>
          <a:xfrm>
            <a:off x="358877" y="4437113"/>
            <a:ext cx="612723" cy="42442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42" name="12 Rectángulo">
            <a:extLst>
              <a:ext uri="{FF2B5EF4-FFF2-40B4-BE49-F238E27FC236}">
                <a16:creationId xmlns:a16="http://schemas.microsoft.com/office/drawing/2014/main" id="{3786AB94-3A5C-DFA0-BAB6-81FEDD6C573C}"/>
              </a:ext>
            </a:extLst>
          </p:cNvPr>
          <p:cNvSpPr/>
          <p:nvPr/>
        </p:nvSpPr>
        <p:spPr>
          <a:xfrm>
            <a:off x="358877" y="4920389"/>
            <a:ext cx="612723" cy="42442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39%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graphicFrame>
        <p:nvGraphicFramePr>
          <p:cNvPr id="43" name="7 Gráfico">
            <a:extLst>
              <a:ext uri="{FF2B5EF4-FFF2-40B4-BE49-F238E27FC236}">
                <a16:creationId xmlns:a16="http://schemas.microsoft.com/office/drawing/2014/main" id="{6AD45C9E-4847-F8EC-1D86-87AEC753A5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63187885"/>
              </p:ext>
            </p:extLst>
          </p:nvPr>
        </p:nvGraphicFramePr>
        <p:xfrm>
          <a:off x="-396552" y="1052736"/>
          <a:ext cx="3744416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</p:spTree>
    <p:extLst>
      <p:ext uri="{BB962C8B-B14F-4D97-AF65-F5344CB8AC3E}">
        <p14:creationId xmlns:p14="http://schemas.microsoft.com/office/powerpoint/2010/main" val="816332404"/>
      </p:ext>
    </p:extLst>
  </p:cSld>
  <p:clrMapOvr>
    <a:masterClrMapping/>
  </p:clrMapOvr>
  <p:transition>
    <p:strips dir="r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7 Gráfico">
            <a:extLst>
              <a:ext uri="{FF2B5EF4-FFF2-40B4-BE49-F238E27FC236}">
                <a16:creationId xmlns:a16="http://schemas.microsoft.com/office/drawing/2014/main" id="{41B313CA-7649-F39B-A432-25DC47CF57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7421393"/>
              </p:ext>
            </p:extLst>
          </p:nvPr>
        </p:nvGraphicFramePr>
        <p:xfrm>
          <a:off x="539552" y="1052736"/>
          <a:ext cx="3600400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1" name="7 Gráfico">
            <a:extLst>
              <a:ext uri="{FF2B5EF4-FFF2-40B4-BE49-F238E27FC236}">
                <a16:creationId xmlns:a16="http://schemas.microsoft.com/office/drawing/2014/main" id="{8ED2D060-AD8D-05F1-4CA0-DF5C26D90EA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5249418"/>
              </p:ext>
            </p:extLst>
          </p:nvPr>
        </p:nvGraphicFramePr>
        <p:xfrm>
          <a:off x="1403648" y="1052736"/>
          <a:ext cx="3600400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7 Gráfico">
            <a:extLst>
              <a:ext uri="{FF2B5EF4-FFF2-40B4-BE49-F238E27FC236}">
                <a16:creationId xmlns:a16="http://schemas.microsoft.com/office/drawing/2014/main" id="{E7764DE1-521D-2C0A-2EBD-FC872A209C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7831115"/>
              </p:ext>
            </p:extLst>
          </p:nvPr>
        </p:nvGraphicFramePr>
        <p:xfrm>
          <a:off x="2267744" y="1052736"/>
          <a:ext cx="3600400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" name="7 Gráfico">
            <a:extLst>
              <a:ext uri="{FF2B5EF4-FFF2-40B4-BE49-F238E27FC236}">
                <a16:creationId xmlns:a16="http://schemas.microsoft.com/office/drawing/2014/main" id="{A07841F4-0C32-81D7-D6DC-4F5DEF350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88067168"/>
              </p:ext>
            </p:extLst>
          </p:nvPr>
        </p:nvGraphicFramePr>
        <p:xfrm>
          <a:off x="3131840" y="1052736"/>
          <a:ext cx="3600400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33" name="7 Gráfico">
            <a:extLst>
              <a:ext uri="{FF2B5EF4-FFF2-40B4-BE49-F238E27FC236}">
                <a16:creationId xmlns:a16="http://schemas.microsoft.com/office/drawing/2014/main" id="{4145AD20-EECB-2D7D-90E7-2B12DDBE2A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49827687"/>
              </p:ext>
            </p:extLst>
          </p:nvPr>
        </p:nvGraphicFramePr>
        <p:xfrm>
          <a:off x="3995936" y="1052736"/>
          <a:ext cx="3600400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4" name="7 Gráfico">
            <a:extLst>
              <a:ext uri="{FF2B5EF4-FFF2-40B4-BE49-F238E27FC236}">
                <a16:creationId xmlns:a16="http://schemas.microsoft.com/office/drawing/2014/main" id="{0D057464-25D7-A06B-CE98-8BF38F0918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66478559"/>
              </p:ext>
            </p:extLst>
          </p:nvPr>
        </p:nvGraphicFramePr>
        <p:xfrm>
          <a:off x="4860032" y="1054644"/>
          <a:ext cx="3600400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17" name="7 Gráfico">
            <a:extLst>
              <a:ext uri="{FF2B5EF4-FFF2-40B4-BE49-F238E27FC236}">
                <a16:creationId xmlns:a16="http://schemas.microsoft.com/office/drawing/2014/main" id="{AED94D32-93CA-4381-819C-CE6DEAA03A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2720028"/>
              </p:ext>
            </p:extLst>
          </p:nvPr>
        </p:nvGraphicFramePr>
        <p:xfrm>
          <a:off x="5724128" y="1052736"/>
          <a:ext cx="3600400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5" name="AutoShape 2" descr="download very angry emoji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>
              <a:solidFill>
                <a:prstClr val="black"/>
              </a:solidFill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611560" y="6525642"/>
            <a:ext cx="4824536" cy="215429"/>
          </a:xfrm>
          <a:prstGeom prst="rect">
            <a:avLst/>
          </a:prstGeom>
          <a:noFill/>
        </p:spPr>
        <p:txBody>
          <a:bodyPr wrap="square" lIns="91427" tIns="45713" rIns="91427" bIns="45713" rtlCol="0" anchor="ctr">
            <a:spAutoFit/>
          </a:bodyPr>
          <a:lstStyle/>
          <a:p>
            <a:r>
              <a:rPr lang="es-AR" sz="800" dirty="0">
                <a:solidFill>
                  <a:srgbClr val="FFFFFF"/>
                </a:solidFill>
              </a:rPr>
              <a:t>BASE: 800 casos. Una respuesta por opción.</a:t>
            </a:r>
          </a:p>
        </p:txBody>
      </p:sp>
      <p:sp>
        <p:nvSpPr>
          <p:cNvPr id="9" name="2 Título"/>
          <p:cNvSpPr>
            <a:spLocks noGrp="1"/>
          </p:cNvSpPr>
          <p:nvPr>
            <p:ph type="title"/>
          </p:nvPr>
        </p:nvSpPr>
        <p:spPr>
          <a:xfrm>
            <a:off x="-36512" y="188640"/>
            <a:ext cx="9144000" cy="332656"/>
          </a:xfrm>
        </p:spPr>
        <p:txBody>
          <a:bodyPr anchor="ctr"/>
          <a:lstStyle/>
          <a:p>
            <a:pPr algn="ctr"/>
            <a:r>
              <a:rPr lang="es-AR" sz="1600" b="1" dirty="0">
                <a:solidFill>
                  <a:srgbClr val="C00000"/>
                </a:solidFill>
              </a:rPr>
              <a:t>IMAGEN DE LA OPOSICIÓN</a:t>
            </a:r>
            <a:endParaRPr lang="es-AR" sz="1600" dirty="0">
              <a:solidFill>
                <a:srgbClr val="C0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575102"/>
            <a:ext cx="9144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AR" sz="1100" b="1" dirty="0">
              <a:solidFill>
                <a:srgbClr val="002060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575102"/>
            <a:ext cx="9144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000" dirty="0">
                <a:solidFill>
                  <a:srgbClr val="002060"/>
                </a:solidFill>
              </a:rPr>
              <a:t>P4. </a:t>
            </a:r>
            <a:r>
              <a:rPr lang="es-MX" sz="1000" dirty="0" err="1">
                <a:solidFill>
                  <a:srgbClr val="002060"/>
                </a:solidFill>
              </a:rPr>
              <a:t>Comentános</a:t>
            </a:r>
            <a:r>
              <a:rPr lang="es-MX" sz="1000" dirty="0">
                <a:solidFill>
                  <a:srgbClr val="002060"/>
                </a:solidFill>
              </a:rPr>
              <a:t> la imagen que </a:t>
            </a:r>
            <a:r>
              <a:rPr lang="es-MX" sz="1000" dirty="0" err="1">
                <a:solidFill>
                  <a:srgbClr val="002060"/>
                </a:solidFill>
              </a:rPr>
              <a:t>tenés</a:t>
            </a:r>
            <a:r>
              <a:rPr lang="es-MX" sz="1000" dirty="0">
                <a:solidFill>
                  <a:srgbClr val="002060"/>
                </a:solidFill>
              </a:rPr>
              <a:t> hoy de: </a:t>
            </a:r>
            <a:endParaRPr lang="es-AR" sz="1000" dirty="0">
              <a:solidFill>
                <a:srgbClr val="002060"/>
              </a:solidFill>
            </a:endParaRPr>
          </a:p>
        </p:txBody>
      </p:sp>
      <p:graphicFrame>
        <p:nvGraphicFramePr>
          <p:cNvPr id="11" name="7 Gráfico">
            <a:extLst>
              <a:ext uri="{FF2B5EF4-FFF2-40B4-BE49-F238E27FC236}">
                <a16:creationId xmlns:a16="http://schemas.microsoft.com/office/drawing/2014/main" id="{59DC3FC8-4775-A117-AC36-2A8D353EDB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00068000"/>
              </p:ext>
            </p:extLst>
          </p:nvPr>
        </p:nvGraphicFramePr>
        <p:xfrm>
          <a:off x="6588224" y="1052736"/>
          <a:ext cx="3600400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12" name="7 Rectángulo">
            <a:extLst>
              <a:ext uri="{FF2B5EF4-FFF2-40B4-BE49-F238E27FC236}">
                <a16:creationId xmlns:a16="http://schemas.microsoft.com/office/drawing/2014/main" id="{67EC621D-B552-E28B-C639-104D763D276D}"/>
              </a:ext>
            </a:extLst>
          </p:cNvPr>
          <p:cNvSpPr/>
          <p:nvPr/>
        </p:nvSpPr>
        <p:spPr>
          <a:xfrm>
            <a:off x="7295212" y="4293096"/>
            <a:ext cx="589156" cy="41539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8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15" name="12 Rectángulo">
            <a:extLst>
              <a:ext uri="{FF2B5EF4-FFF2-40B4-BE49-F238E27FC236}">
                <a16:creationId xmlns:a16="http://schemas.microsoft.com/office/drawing/2014/main" id="{F9F9C224-BA36-1008-1399-2C081516F13E}"/>
              </a:ext>
            </a:extLst>
          </p:cNvPr>
          <p:cNvSpPr/>
          <p:nvPr/>
        </p:nvSpPr>
        <p:spPr>
          <a:xfrm>
            <a:off x="7295212" y="4776371"/>
            <a:ext cx="589156" cy="41539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54%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7" name="13 Rectángulo">
            <a:extLst>
              <a:ext uri="{FF2B5EF4-FFF2-40B4-BE49-F238E27FC236}">
                <a16:creationId xmlns:a16="http://schemas.microsoft.com/office/drawing/2014/main" id="{D3396B7D-46DA-3CB2-CBAD-EE4376069A0F}"/>
              </a:ext>
            </a:extLst>
          </p:cNvPr>
          <p:cNvSpPr/>
          <p:nvPr/>
        </p:nvSpPr>
        <p:spPr>
          <a:xfrm>
            <a:off x="301767" y="980729"/>
            <a:ext cx="765460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200" b="1" dirty="0">
                <a:solidFill>
                  <a:srgbClr val="000000"/>
                </a:solidFill>
              </a:rPr>
              <a:t>La oposición</a:t>
            </a:r>
          </a:p>
        </p:txBody>
      </p:sp>
      <p:sp>
        <p:nvSpPr>
          <p:cNvPr id="16" name="27 Rectángulo redondeado">
            <a:extLst>
              <a:ext uri="{FF2B5EF4-FFF2-40B4-BE49-F238E27FC236}">
                <a16:creationId xmlns:a16="http://schemas.microsoft.com/office/drawing/2014/main" id="{7D94A430-C03B-AA26-9363-B7FDACA9BA73}"/>
              </a:ext>
            </a:extLst>
          </p:cNvPr>
          <p:cNvSpPr/>
          <p:nvPr/>
        </p:nvSpPr>
        <p:spPr>
          <a:xfrm>
            <a:off x="1187625" y="5517232"/>
            <a:ext cx="5904656" cy="604068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100" b="1" kern="0" dirty="0">
                <a:solidFill>
                  <a:prstClr val="black"/>
                </a:solidFill>
              </a:rPr>
              <a:t>Crece 11 puntos la imagen negativa de la oposición. </a:t>
            </a:r>
          </a:p>
          <a:p>
            <a:pPr algn="ctr">
              <a:defRPr/>
            </a:pPr>
            <a:r>
              <a:rPr lang="es-AR" sz="1100" kern="0" dirty="0">
                <a:solidFill>
                  <a:prstClr val="black"/>
                </a:solidFill>
              </a:rPr>
              <a:t>La imagen “muy mala” alcanza el mayor valor del 2024.</a:t>
            </a:r>
          </a:p>
        </p:txBody>
      </p:sp>
      <p:sp>
        <p:nvSpPr>
          <p:cNvPr id="18" name="13 Rectángulo">
            <a:extLst>
              <a:ext uri="{FF2B5EF4-FFF2-40B4-BE49-F238E27FC236}">
                <a16:creationId xmlns:a16="http://schemas.microsoft.com/office/drawing/2014/main" id="{D07A3A44-F303-73C7-9BB2-62B20F0B33DA}"/>
              </a:ext>
            </a:extLst>
          </p:cNvPr>
          <p:cNvSpPr/>
          <p:nvPr/>
        </p:nvSpPr>
        <p:spPr>
          <a:xfrm>
            <a:off x="6437662" y="1283568"/>
            <a:ext cx="65461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Feb</a:t>
            </a:r>
          </a:p>
        </p:txBody>
      </p:sp>
      <p:sp>
        <p:nvSpPr>
          <p:cNvPr id="19" name="13 Rectángulo">
            <a:extLst>
              <a:ext uri="{FF2B5EF4-FFF2-40B4-BE49-F238E27FC236}">
                <a16:creationId xmlns:a16="http://schemas.microsoft.com/office/drawing/2014/main" id="{4C77B350-D628-2010-8999-F67177FF1FA9}"/>
              </a:ext>
            </a:extLst>
          </p:cNvPr>
          <p:cNvSpPr/>
          <p:nvPr/>
        </p:nvSpPr>
        <p:spPr>
          <a:xfrm>
            <a:off x="7301758" y="1268760"/>
            <a:ext cx="65461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Ene</a:t>
            </a:r>
          </a:p>
        </p:txBody>
      </p:sp>
      <p:sp>
        <p:nvSpPr>
          <p:cNvPr id="22" name="7 Rectángulo">
            <a:extLst>
              <a:ext uri="{FF2B5EF4-FFF2-40B4-BE49-F238E27FC236}">
                <a16:creationId xmlns:a16="http://schemas.microsoft.com/office/drawing/2014/main" id="{918455E9-5D85-304F-D6A3-1CA2A0E09710}"/>
              </a:ext>
            </a:extLst>
          </p:cNvPr>
          <p:cNvSpPr/>
          <p:nvPr/>
        </p:nvSpPr>
        <p:spPr>
          <a:xfrm>
            <a:off x="6431116" y="4306949"/>
            <a:ext cx="589156" cy="41539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23" name="12 Rectángulo">
            <a:extLst>
              <a:ext uri="{FF2B5EF4-FFF2-40B4-BE49-F238E27FC236}">
                <a16:creationId xmlns:a16="http://schemas.microsoft.com/office/drawing/2014/main" id="{4AEAAAFE-D272-F9E3-BE44-5D0CEC7E514F}"/>
              </a:ext>
            </a:extLst>
          </p:cNvPr>
          <p:cNvSpPr/>
          <p:nvPr/>
        </p:nvSpPr>
        <p:spPr>
          <a:xfrm>
            <a:off x="6431116" y="4790225"/>
            <a:ext cx="589156" cy="41539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60%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25" name="7 Rectángulo">
            <a:extLst>
              <a:ext uri="{FF2B5EF4-FFF2-40B4-BE49-F238E27FC236}">
                <a16:creationId xmlns:a16="http://schemas.microsoft.com/office/drawing/2014/main" id="{7037C55C-F63F-470A-1391-CDEC1F4E4FD5}"/>
              </a:ext>
            </a:extLst>
          </p:cNvPr>
          <p:cNvSpPr/>
          <p:nvPr/>
        </p:nvSpPr>
        <p:spPr>
          <a:xfrm>
            <a:off x="5567020" y="4306949"/>
            <a:ext cx="589156" cy="41539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11%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26" name="12 Rectángulo">
            <a:extLst>
              <a:ext uri="{FF2B5EF4-FFF2-40B4-BE49-F238E27FC236}">
                <a16:creationId xmlns:a16="http://schemas.microsoft.com/office/drawing/2014/main" id="{4A7AD809-F4A7-0167-E87D-F549433973E0}"/>
              </a:ext>
            </a:extLst>
          </p:cNvPr>
          <p:cNvSpPr/>
          <p:nvPr/>
        </p:nvSpPr>
        <p:spPr>
          <a:xfrm>
            <a:off x="5567020" y="4790225"/>
            <a:ext cx="589156" cy="41539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57%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29" name="13 Rectángulo">
            <a:extLst>
              <a:ext uri="{FF2B5EF4-FFF2-40B4-BE49-F238E27FC236}">
                <a16:creationId xmlns:a16="http://schemas.microsoft.com/office/drawing/2014/main" id="{501807FE-FB0B-8627-85AA-C18567A7CB08}"/>
              </a:ext>
            </a:extLst>
          </p:cNvPr>
          <p:cNvSpPr/>
          <p:nvPr/>
        </p:nvSpPr>
        <p:spPr>
          <a:xfrm>
            <a:off x="5508104" y="1268760"/>
            <a:ext cx="65461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Mar</a:t>
            </a:r>
          </a:p>
        </p:txBody>
      </p:sp>
      <p:sp>
        <p:nvSpPr>
          <p:cNvPr id="34" name="7 Rectángulo">
            <a:extLst>
              <a:ext uri="{FF2B5EF4-FFF2-40B4-BE49-F238E27FC236}">
                <a16:creationId xmlns:a16="http://schemas.microsoft.com/office/drawing/2014/main" id="{B263E6B8-B5E3-7549-6BCB-A05CAFFA42B6}"/>
              </a:ext>
            </a:extLst>
          </p:cNvPr>
          <p:cNvSpPr/>
          <p:nvPr/>
        </p:nvSpPr>
        <p:spPr>
          <a:xfrm>
            <a:off x="4702924" y="4306949"/>
            <a:ext cx="589156" cy="41539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35" name="12 Rectángulo">
            <a:extLst>
              <a:ext uri="{FF2B5EF4-FFF2-40B4-BE49-F238E27FC236}">
                <a16:creationId xmlns:a16="http://schemas.microsoft.com/office/drawing/2014/main" id="{6B65C193-ED67-032B-1651-1A881D5C6B82}"/>
              </a:ext>
            </a:extLst>
          </p:cNvPr>
          <p:cNvSpPr/>
          <p:nvPr/>
        </p:nvSpPr>
        <p:spPr>
          <a:xfrm>
            <a:off x="4702924" y="4790225"/>
            <a:ext cx="589156" cy="41539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60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36" name="13 Rectángulo">
            <a:extLst>
              <a:ext uri="{FF2B5EF4-FFF2-40B4-BE49-F238E27FC236}">
                <a16:creationId xmlns:a16="http://schemas.microsoft.com/office/drawing/2014/main" id="{A6EEB73D-A413-DDEF-0064-7B967ED91147}"/>
              </a:ext>
            </a:extLst>
          </p:cNvPr>
          <p:cNvSpPr/>
          <p:nvPr/>
        </p:nvSpPr>
        <p:spPr>
          <a:xfrm>
            <a:off x="4709470" y="1268760"/>
            <a:ext cx="65461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Abr</a:t>
            </a:r>
          </a:p>
        </p:txBody>
      </p:sp>
      <p:sp>
        <p:nvSpPr>
          <p:cNvPr id="3" name="13 Rectángulo">
            <a:extLst>
              <a:ext uri="{FF2B5EF4-FFF2-40B4-BE49-F238E27FC236}">
                <a16:creationId xmlns:a16="http://schemas.microsoft.com/office/drawing/2014/main" id="{7B5CF577-B0BE-5938-E4E2-33FCD318F5A8}"/>
              </a:ext>
            </a:extLst>
          </p:cNvPr>
          <p:cNvSpPr/>
          <p:nvPr/>
        </p:nvSpPr>
        <p:spPr>
          <a:xfrm>
            <a:off x="3773366" y="1268760"/>
            <a:ext cx="65461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May</a:t>
            </a:r>
          </a:p>
        </p:txBody>
      </p:sp>
      <p:sp>
        <p:nvSpPr>
          <p:cNvPr id="4" name="7 Rectángulo">
            <a:extLst>
              <a:ext uri="{FF2B5EF4-FFF2-40B4-BE49-F238E27FC236}">
                <a16:creationId xmlns:a16="http://schemas.microsoft.com/office/drawing/2014/main" id="{59862AAA-74FA-BBED-AA43-C45944D11B79}"/>
              </a:ext>
            </a:extLst>
          </p:cNvPr>
          <p:cNvSpPr/>
          <p:nvPr/>
        </p:nvSpPr>
        <p:spPr>
          <a:xfrm>
            <a:off x="3838828" y="4306949"/>
            <a:ext cx="589156" cy="41539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6" name="12 Rectángulo">
            <a:extLst>
              <a:ext uri="{FF2B5EF4-FFF2-40B4-BE49-F238E27FC236}">
                <a16:creationId xmlns:a16="http://schemas.microsoft.com/office/drawing/2014/main" id="{FADB16C9-E7DD-6A37-0A45-35F297ECD01F}"/>
              </a:ext>
            </a:extLst>
          </p:cNvPr>
          <p:cNvSpPr/>
          <p:nvPr/>
        </p:nvSpPr>
        <p:spPr>
          <a:xfrm>
            <a:off x="3838828" y="4790225"/>
            <a:ext cx="589156" cy="41539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65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13" name="13 Rectángulo">
            <a:extLst>
              <a:ext uri="{FF2B5EF4-FFF2-40B4-BE49-F238E27FC236}">
                <a16:creationId xmlns:a16="http://schemas.microsoft.com/office/drawing/2014/main" id="{97763F50-34D5-5CBA-ADFD-984C2755BCD6}"/>
              </a:ext>
            </a:extLst>
          </p:cNvPr>
          <p:cNvSpPr/>
          <p:nvPr/>
        </p:nvSpPr>
        <p:spPr>
          <a:xfrm>
            <a:off x="2915816" y="1268760"/>
            <a:ext cx="65461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Jun</a:t>
            </a:r>
          </a:p>
        </p:txBody>
      </p:sp>
      <p:sp>
        <p:nvSpPr>
          <p:cNvPr id="14" name="7 Rectángulo">
            <a:extLst>
              <a:ext uri="{FF2B5EF4-FFF2-40B4-BE49-F238E27FC236}">
                <a16:creationId xmlns:a16="http://schemas.microsoft.com/office/drawing/2014/main" id="{5356F32A-147A-349A-378B-A74A3703E8E3}"/>
              </a:ext>
            </a:extLst>
          </p:cNvPr>
          <p:cNvSpPr/>
          <p:nvPr/>
        </p:nvSpPr>
        <p:spPr>
          <a:xfrm>
            <a:off x="2974732" y="4306949"/>
            <a:ext cx="589156" cy="41539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11%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20" name="12 Rectángulo">
            <a:extLst>
              <a:ext uri="{FF2B5EF4-FFF2-40B4-BE49-F238E27FC236}">
                <a16:creationId xmlns:a16="http://schemas.microsoft.com/office/drawing/2014/main" id="{85D56B60-C4EB-40B4-069A-1C86DAE3BD38}"/>
              </a:ext>
            </a:extLst>
          </p:cNvPr>
          <p:cNvSpPr/>
          <p:nvPr/>
        </p:nvSpPr>
        <p:spPr>
          <a:xfrm>
            <a:off x="2974732" y="4790225"/>
            <a:ext cx="589156" cy="41539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55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21" name="13 Rectángulo">
            <a:extLst>
              <a:ext uri="{FF2B5EF4-FFF2-40B4-BE49-F238E27FC236}">
                <a16:creationId xmlns:a16="http://schemas.microsoft.com/office/drawing/2014/main" id="{B5692082-984E-E1C5-CF85-A1EAFDFA633B}"/>
              </a:ext>
            </a:extLst>
          </p:cNvPr>
          <p:cNvSpPr/>
          <p:nvPr/>
        </p:nvSpPr>
        <p:spPr>
          <a:xfrm>
            <a:off x="2117182" y="1268760"/>
            <a:ext cx="65461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Jul</a:t>
            </a:r>
          </a:p>
        </p:txBody>
      </p:sp>
      <p:sp>
        <p:nvSpPr>
          <p:cNvPr id="27" name="7 Rectángulo">
            <a:extLst>
              <a:ext uri="{FF2B5EF4-FFF2-40B4-BE49-F238E27FC236}">
                <a16:creationId xmlns:a16="http://schemas.microsoft.com/office/drawing/2014/main" id="{FD674040-A6D1-1C07-B39A-088693912B57}"/>
              </a:ext>
            </a:extLst>
          </p:cNvPr>
          <p:cNvSpPr/>
          <p:nvPr/>
        </p:nvSpPr>
        <p:spPr>
          <a:xfrm>
            <a:off x="2110636" y="4306949"/>
            <a:ext cx="589156" cy="41539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11%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28" name="12 Rectángulo">
            <a:extLst>
              <a:ext uri="{FF2B5EF4-FFF2-40B4-BE49-F238E27FC236}">
                <a16:creationId xmlns:a16="http://schemas.microsoft.com/office/drawing/2014/main" id="{66389C20-F2CC-7D6B-1725-96C86901FA6A}"/>
              </a:ext>
            </a:extLst>
          </p:cNvPr>
          <p:cNvSpPr/>
          <p:nvPr/>
        </p:nvSpPr>
        <p:spPr>
          <a:xfrm>
            <a:off x="2110636" y="4790225"/>
            <a:ext cx="589156" cy="41539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56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37" name="7 Rectángulo">
            <a:extLst>
              <a:ext uri="{FF2B5EF4-FFF2-40B4-BE49-F238E27FC236}">
                <a16:creationId xmlns:a16="http://schemas.microsoft.com/office/drawing/2014/main" id="{6CC2B542-638D-2CE5-6C21-A7D5C3C32273}"/>
              </a:ext>
            </a:extLst>
          </p:cNvPr>
          <p:cNvSpPr/>
          <p:nvPr/>
        </p:nvSpPr>
        <p:spPr>
          <a:xfrm>
            <a:off x="1246540" y="4306949"/>
            <a:ext cx="589156" cy="41539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38" name="12 Rectángulo">
            <a:extLst>
              <a:ext uri="{FF2B5EF4-FFF2-40B4-BE49-F238E27FC236}">
                <a16:creationId xmlns:a16="http://schemas.microsoft.com/office/drawing/2014/main" id="{305A2050-C709-F5EA-41A9-4B56326558F6}"/>
              </a:ext>
            </a:extLst>
          </p:cNvPr>
          <p:cNvSpPr/>
          <p:nvPr/>
        </p:nvSpPr>
        <p:spPr>
          <a:xfrm>
            <a:off x="1246540" y="4790225"/>
            <a:ext cx="589156" cy="41539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61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32" name="13 Rectángulo">
            <a:extLst>
              <a:ext uri="{FF2B5EF4-FFF2-40B4-BE49-F238E27FC236}">
                <a16:creationId xmlns:a16="http://schemas.microsoft.com/office/drawing/2014/main" id="{E95BCBC2-E30F-B76B-8271-48A1C3488B5C}"/>
              </a:ext>
            </a:extLst>
          </p:cNvPr>
          <p:cNvSpPr/>
          <p:nvPr/>
        </p:nvSpPr>
        <p:spPr>
          <a:xfrm>
            <a:off x="1253086" y="1268760"/>
            <a:ext cx="65461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 err="1">
                <a:solidFill>
                  <a:srgbClr val="000000"/>
                </a:solidFill>
              </a:rPr>
              <a:t>Ago</a:t>
            </a:r>
            <a:endParaRPr lang="es-AR" sz="900" dirty="0">
              <a:solidFill>
                <a:srgbClr val="000000"/>
              </a:solidFill>
            </a:endParaRPr>
          </a:p>
        </p:txBody>
      </p:sp>
      <p:sp>
        <p:nvSpPr>
          <p:cNvPr id="40" name="7 Rectángulo">
            <a:extLst>
              <a:ext uri="{FF2B5EF4-FFF2-40B4-BE49-F238E27FC236}">
                <a16:creationId xmlns:a16="http://schemas.microsoft.com/office/drawing/2014/main" id="{570F8BD4-21A9-8EA5-4B4D-D873BC0B467D}"/>
              </a:ext>
            </a:extLst>
          </p:cNvPr>
          <p:cNvSpPr/>
          <p:nvPr/>
        </p:nvSpPr>
        <p:spPr>
          <a:xfrm>
            <a:off x="382444" y="4306949"/>
            <a:ext cx="589156" cy="41539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Buena</a:t>
            </a:r>
          </a:p>
        </p:txBody>
      </p:sp>
      <p:sp>
        <p:nvSpPr>
          <p:cNvPr id="41" name="12 Rectángulo">
            <a:extLst>
              <a:ext uri="{FF2B5EF4-FFF2-40B4-BE49-F238E27FC236}">
                <a16:creationId xmlns:a16="http://schemas.microsoft.com/office/drawing/2014/main" id="{BFFDD4E2-1F2C-0F3C-23BB-DFE333523347}"/>
              </a:ext>
            </a:extLst>
          </p:cNvPr>
          <p:cNvSpPr/>
          <p:nvPr/>
        </p:nvSpPr>
        <p:spPr>
          <a:xfrm>
            <a:off x="382444" y="4790225"/>
            <a:ext cx="589156" cy="41539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72%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Mala</a:t>
            </a:r>
          </a:p>
        </p:txBody>
      </p:sp>
      <p:sp>
        <p:nvSpPr>
          <p:cNvPr id="42" name="13 Rectángulo">
            <a:extLst>
              <a:ext uri="{FF2B5EF4-FFF2-40B4-BE49-F238E27FC236}">
                <a16:creationId xmlns:a16="http://schemas.microsoft.com/office/drawing/2014/main" id="{0A53DC72-8DA3-39AB-AF7C-A00E10D47049}"/>
              </a:ext>
            </a:extLst>
          </p:cNvPr>
          <p:cNvSpPr/>
          <p:nvPr/>
        </p:nvSpPr>
        <p:spPr>
          <a:xfrm>
            <a:off x="330074" y="1268760"/>
            <a:ext cx="65461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Sept</a:t>
            </a:r>
          </a:p>
        </p:txBody>
      </p:sp>
      <p:graphicFrame>
        <p:nvGraphicFramePr>
          <p:cNvPr id="43" name="7 Gráfico">
            <a:extLst>
              <a:ext uri="{FF2B5EF4-FFF2-40B4-BE49-F238E27FC236}">
                <a16:creationId xmlns:a16="http://schemas.microsoft.com/office/drawing/2014/main" id="{EAB54EC3-CC87-D152-9805-5C985771E69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33717401"/>
              </p:ext>
            </p:extLst>
          </p:nvPr>
        </p:nvGraphicFramePr>
        <p:xfrm>
          <a:off x="-324544" y="1052736"/>
          <a:ext cx="3600400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</p:spTree>
    <p:extLst>
      <p:ext uri="{BB962C8B-B14F-4D97-AF65-F5344CB8AC3E}">
        <p14:creationId xmlns:p14="http://schemas.microsoft.com/office/powerpoint/2010/main" val="831082684"/>
      </p:ext>
    </p:extLst>
  </p:cSld>
  <p:clrMapOvr>
    <a:masterClrMapping/>
  </p:clrMapOvr>
  <p:transition>
    <p:strips dir="r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7 Gráfico">
            <a:extLst>
              <a:ext uri="{FF2B5EF4-FFF2-40B4-BE49-F238E27FC236}">
                <a16:creationId xmlns:a16="http://schemas.microsoft.com/office/drawing/2014/main" id="{4051277D-3949-012A-BF64-A05D61356F4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3522670"/>
              </p:ext>
            </p:extLst>
          </p:nvPr>
        </p:nvGraphicFramePr>
        <p:xfrm>
          <a:off x="4932040" y="764704"/>
          <a:ext cx="3672408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" name="7 Gráfico">
            <a:extLst>
              <a:ext uri="{FF2B5EF4-FFF2-40B4-BE49-F238E27FC236}">
                <a16:creationId xmlns:a16="http://schemas.microsoft.com/office/drawing/2014/main" id="{A4AF1A3E-C11E-2000-BB4C-DECC4974D5E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6131305"/>
              </p:ext>
            </p:extLst>
          </p:nvPr>
        </p:nvGraphicFramePr>
        <p:xfrm>
          <a:off x="5796136" y="764704"/>
          <a:ext cx="3672408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7" name="7 Gráfico">
            <a:extLst>
              <a:ext uri="{FF2B5EF4-FFF2-40B4-BE49-F238E27FC236}">
                <a16:creationId xmlns:a16="http://schemas.microsoft.com/office/drawing/2014/main" id="{516FE92B-9366-398C-E2C8-D17F7CBD00B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74007296"/>
              </p:ext>
            </p:extLst>
          </p:nvPr>
        </p:nvGraphicFramePr>
        <p:xfrm>
          <a:off x="611560" y="764704"/>
          <a:ext cx="3672408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2" name="7 Gráfico">
            <a:extLst>
              <a:ext uri="{FF2B5EF4-FFF2-40B4-BE49-F238E27FC236}">
                <a16:creationId xmlns:a16="http://schemas.microsoft.com/office/drawing/2014/main" id="{7CEC5E1C-97BE-2543-E0BE-9B0DC9F8CA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93837620"/>
              </p:ext>
            </p:extLst>
          </p:nvPr>
        </p:nvGraphicFramePr>
        <p:xfrm>
          <a:off x="1475656" y="764704"/>
          <a:ext cx="3672408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9" name="7 Gráfico">
            <a:extLst>
              <a:ext uri="{FF2B5EF4-FFF2-40B4-BE49-F238E27FC236}">
                <a16:creationId xmlns:a16="http://schemas.microsoft.com/office/drawing/2014/main" id="{97728EE3-603B-21D8-A518-7334C09E83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34123732"/>
              </p:ext>
            </p:extLst>
          </p:nvPr>
        </p:nvGraphicFramePr>
        <p:xfrm>
          <a:off x="2339752" y="764704"/>
          <a:ext cx="3672408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6" name="7 Gráfico">
            <a:extLst>
              <a:ext uri="{FF2B5EF4-FFF2-40B4-BE49-F238E27FC236}">
                <a16:creationId xmlns:a16="http://schemas.microsoft.com/office/drawing/2014/main" id="{65E4E1D3-59EA-D71C-DCD0-9871174BDD6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9344503"/>
              </p:ext>
            </p:extLst>
          </p:nvPr>
        </p:nvGraphicFramePr>
        <p:xfrm>
          <a:off x="3203848" y="764704"/>
          <a:ext cx="3672408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13" name="7 Gráfico">
            <a:extLst>
              <a:ext uri="{FF2B5EF4-FFF2-40B4-BE49-F238E27FC236}">
                <a16:creationId xmlns:a16="http://schemas.microsoft.com/office/drawing/2014/main" id="{EE29936F-5BDA-4064-B543-8ED5C90F1A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16852966"/>
              </p:ext>
            </p:extLst>
          </p:nvPr>
        </p:nvGraphicFramePr>
        <p:xfrm>
          <a:off x="4067944" y="764704"/>
          <a:ext cx="3672408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8" name="7 Gráfico"/>
          <p:cNvGraphicFramePr/>
          <p:nvPr>
            <p:extLst>
              <p:ext uri="{D42A27DB-BD31-4B8C-83A1-F6EECF244321}">
                <p14:modId xmlns:p14="http://schemas.microsoft.com/office/powerpoint/2010/main" val="3463763353"/>
              </p:ext>
            </p:extLst>
          </p:nvPr>
        </p:nvGraphicFramePr>
        <p:xfrm>
          <a:off x="6660232" y="764704"/>
          <a:ext cx="3672408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5" name="AutoShape 2" descr="download very angry emoji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>
              <a:solidFill>
                <a:prstClr val="black"/>
              </a:solidFill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611560" y="6525642"/>
            <a:ext cx="3240360" cy="215429"/>
          </a:xfrm>
          <a:prstGeom prst="rect">
            <a:avLst/>
          </a:prstGeom>
          <a:noFill/>
        </p:spPr>
        <p:txBody>
          <a:bodyPr wrap="square" lIns="91427" tIns="45713" rIns="91427" bIns="45713" rtlCol="0" anchor="ctr">
            <a:spAutoFit/>
          </a:bodyPr>
          <a:lstStyle/>
          <a:p>
            <a:pPr>
              <a:defRPr/>
            </a:pPr>
            <a:r>
              <a:rPr lang="es-AR" sz="800" kern="0" dirty="0">
                <a:solidFill>
                  <a:prstClr val="white"/>
                </a:solidFill>
              </a:rPr>
              <a:t>BASE: 800 casos. Una respuesta. </a:t>
            </a:r>
          </a:p>
        </p:txBody>
      </p:sp>
      <p:sp>
        <p:nvSpPr>
          <p:cNvPr id="64" name="1 Título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360040"/>
          </a:xfrm>
        </p:spPr>
        <p:txBody>
          <a:bodyPr/>
          <a:lstStyle/>
          <a:p>
            <a:pPr algn="ctr"/>
            <a:r>
              <a:rPr lang="es-AR" sz="1600" b="1" dirty="0">
                <a:solidFill>
                  <a:srgbClr val="C00000"/>
                </a:solidFill>
              </a:rPr>
              <a:t>SATISFACCIÓN CON LA GESTIÓN DEL GOBIERNO NACIONAL</a:t>
            </a:r>
            <a:endParaRPr lang="es-AR" sz="1600" b="1" u="sng" dirty="0">
              <a:solidFill>
                <a:srgbClr val="C00000"/>
              </a:solidFill>
            </a:endParaRPr>
          </a:p>
        </p:txBody>
      </p:sp>
      <p:sp>
        <p:nvSpPr>
          <p:cNvPr id="9" name="8 Rectángulo redondeado"/>
          <p:cNvSpPr/>
          <p:nvPr/>
        </p:nvSpPr>
        <p:spPr>
          <a:xfrm>
            <a:off x="7299139" y="5229200"/>
            <a:ext cx="801253" cy="638399"/>
          </a:xfrm>
          <a:prstGeom prst="round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200" b="1" kern="0" dirty="0">
                <a:solidFill>
                  <a:prstClr val="black"/>
                </a:solidFill>
                <a:latin typeface="Calibri"/>
              </a:rPr>
              <a:t>4.8</a:t>
            </a:r>
            <a:r>
              <a:rPr lang="es-AR" sz="1000" b="1" kern="0" dirty="0">
                <a:solidFill>
                  <a:prstClr val="black"/>
                </a:solidFill>
                <a:latin typeface="Calibri"/>
              </a:rPr>
              <a:t> puntos</a:t>
            </a:r>
          </a:p>
          <a:p>
            <a:pPr algn="ctr">
              <a:defRPr/>
            </a:pPr>
            <a:r>
              <a:rPr lang="es-AR" sz="700" kern="0" dirty="0">
                <a:solidFill>
                  <a:prstClr val="black"/>
                </a:solidFill>
                <a:latin typeface="Calibri"/>
              </a:rPr>
              <a:t>SATISFACCIÓN PROMEDIO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989562" y="620688"/>
            <a:ext cx="84789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AR" sz="1000" kern="0" dirty="0">
                <a:solidFill>
                  <a:srgbClr val="002060"/>
                </a:solidFill>
                <a:cs typeface="Calibri" pitchFamily="34" charset="0"/>
              </a:rPr>
              <a:t>P5. </a:t>
            </a:r>
            <a:r>
              <a:rPr lang="es-MX" sz="1000" kern="0" dirty="0">
                <a:solidFill>
                  <a:srgbClr val="002060"/>
                </a:solidFill>
                <a:cs typeface="Calibri" pitchFamily="34" charset="0"/>
              </a:rPr>
              <a:t>En una escala de 1 a 10 puntos, donde 1 es “totalmente insatisfecho” y 10 es “totalmente satisfecho”, </a:t>
            </a:r>
          </a:p>
          <a:p>
            <a:pPr algn="ctr">
              <a:defRPr/>
            </a:pPr>
            <a:r>
              <a:rPr lang="es-MX" sz="1000" kern="0" dirty="0">
                <a:solidFill>
                  <a:srgbClr val="002060"/>
                </a:solidFill>
                <a:cs typeface="Calibri" pitchFamily="34" charset="0"/>
              </a:rPr>
              <a:t>¿cuál es tu satisfacción o insatisfacción actual con la gestión del gobierno nacional?</a:t>
            </a:r>
            <a:endParaRPr lang="es-AR" sz="1000" kern="0" dirty="0">
              <a:solidFill>
                <a:srgbClr val="002060"/>
              </a:solidFill>
              <a:cs typeface="Calibri" pitchFamily="34" charset="0"/>
            </a:endParaRPr>
          </a:p>
        </p:txBody>
      </p:sp>
      <p:sp>
        <p:nvSpPr>
          <p:cNvPr id="3" name="13 Rectángulo">
            <a:extLst>
              <a:ext uri="{FF2B5EF4-FFF2-40B4-BE49-F238E27FC236}">
                <a16:creationId xmlns:a16="http://schemas.microsoft.com/office/drawing/2014/main" id="{2E62DC8A-22D7-17D1-A39C-504A82E59BC7}"/>
              </a:ext>
            </a:extLst>
          </p:cNvPr>
          <p:cNvSpPr/>
          <p:nvPr/>
        </p:nvSpPr>
        <p:spPr>
          <a:xfrm>
            <a:off x="6496577" y="1181944"/>
            <a:ext cx="6677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Feb</a:t>
            </a:r>
          </a:p>
        </p:txBody>
      </p:sp>
      <p:sp>
        <p:nvSpPr>
          <p:cNvPr id="4" name="13 Rectángulo">
            <a:extLst>
              <a:ext uri="{FF2B5EF4-FFF2-40B4-BE49-F238E27FC236}">
                <a16:creationId xmlns:a16="http://schemas.microsoft.com/office/drawing/2014/main" id="{2585AC4F-6BA7-61C9-C3F5-8F6C0570B657}"/>
              </a:ext>
            </a:extLst>
          </p:cNvPr>
          <p:cNvSpPr/>
          <p:nvPr/>
        </p:nvSpPr>
        <p:spPr>
          <a:xfrm>
            <a:off x="7360673" y="1167136"/>
            <a:ext cx="6677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Ene</a:t>
            </a:r>
          </a:p>
        </p:txBody>
      </p:sp>
      <p:sp>
        <p:nvSpPr>
          <p:cNvPr id="6" name="8 Rectángulo redondeado">
            <a:extLst>
              <a:ext uri="{FF2B5EF4-FFF2-40B4-BE49-F238E27FC236}">
                <a16:creationId xmlns:a16="http://schemas.microsoft.com/office/drawing/2014/main" id="{60ECE3F6-F464-4436-C8E3-89E750B0BFDF}"/>
              </a:ext>
            </a:extLst>
          </p:cNvPr>
          <p:cNvSpPr/>
          <p:nvPr/>
        </p:nvSpPr>
        <p:spPr>
          <a:xfrm>
            <a:off x="6435043" y="5229200"/>
            <a:ext cx="801253" cy="638399"/>
          </a:xfrm>
          <a:prstGeom prst="round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200" b="1" kern="0" dirty="0">
                <a:solidFill>
                  <a:prstClr val="black"/>
                </a:solidFill>
                <a:latin typeface="Calibri"/>
              </a:rPr>
              <a:t>5.2</a:t>
            </a:r>
            <a:r>
              <a:rPr lang="es-AR" sz="1000" b="1" kern="0" dirty="0">
                <a:solidFill>
                  <a:prstClr val="black"/>
                </a:solidFill>
                <a:latin typeface="Calibri"/>
              </a:rPr>
              <a:t> puntos</a:t>
            </a:r>
          </a:p>
          <a:p>
            <a:pPr algn="ctr">
              <a:defRPr/>
            </a:pPr>
            <a:r>
              <a:rPr lang="es-AR" sz="700" kern="0" dirty="0">
                <a:solidFill>
                  <a:prstClr val="black"/>
                </a:solidFill>
                <a:latin typeface="Calibri"/>
              </a:rPr>
              <a:t>SATISFACCIÓN PROMEDIO</a:t>
            </a:r>
          </a:p>
        </p:txBody>
      </p:sp>
      <p:sp>
        <p:nvSpPr>
          <p:cNvPr id="11" name="8 Rectángulo redondeado">
            <a:extLst>
              <a:ext uri="{FF2B5EF4-FFF2-40B4-BE49-F238E27FC236}">
                <a16:creationId xmlns:a16="http://schemas.microsoft.com/office/drawing/2014/main" id="{9E2B0787-0DC9-6F4A-F6A0-469E2D168FC5}"/>
              </a:ext>
            </a:extLst>
          </p:cNvPr>
          <p:cNvSpPr/>
          <p:nvPr/>
        </p:nvSpPr>
        <p:spPr>
          <a:xfrm>
            <a:off x="5508104" y="5229200"/>
            <a:ext cx="801253" cy="638399"/>
          </a:xfrm>
          <a:prstGeom prst="round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200" b="1" kern="0" dirty="0">
                <a:solidFill>
                  <a:prstClr val="black"/>
                </a:solidFill>
                <a:latin typeface="Calibri"/>
              </a:rPr>
              <a:t>4.8</a:t>
            </a:r>
            <a:r>
              <a:rPr lang="es-AR" sz="1000" b="1" kern="0" dirty="0">
                <a:solidFill>
                  <a:prstClr val="black"/>
                </a:solidFill>
                <a:latin typeface="Calibri"/>
              </a:rPr>
              <a:t> puntos</a:t>
            </a:r>
          </a:p>
          <a:p>
            <a:pPr algn="ctr">
              <a:defRPr/>
            </a:pPr>
            <a:r>
              <a:rPr lang="es-AR" sz="700" kern="0" dirty="0">
                <a:solidFill>
                  <a:prstClr val="black"/>
                </a:solidFill>
                <a:latin typeface="Calibri"/>
              </a:rPr>
              <a:t>SATISFACCIÓN PROMEDIO</a:t>
            </a:r>
          </a:p>
        </p:txBody>
      </p:sp>
      <p:sp>
        <p:nvSpPr>
          <p:cNvPr id="12" name="13 Rectángulo">
            <a:extLst>
              <a:ext uri="{FF2B5EF4-FFF2-40B4-BE49-F238E27FC236}">
                <a16:creationId xmlns:a16="http://schemas.microsoft.com/office/drawing/2014/main" id="{9E35013D-731C-3D6E-2BE3-8558F2521086}"/>
              </a:ext>
            </a:extLst>
          </p:cNvPr>
          <p:cNvSpPr/>
          <p:nvPr/>
        </p:nvSpPr>
        <p:spPr>
          <a:xfrm>
            <a:off x="5632481" y="1181944"/>
            <a:ext cx="6677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Mar</a:t>
            </a:r>
          </a:p>
        </p:txBody>
      </p:sp>
      <p:sp>
        <p:nvSpPr>
          <p:cNvPr id="14" name="13 Rectángulo">
            <a:extLst>
              <a:ext uri="{FF2B5EF4-FFF2-40B4-BE49-F238E27FC236}">
                <a16:creationId xmlns:a16="http://schemas.microsoft.com/office/drawing/2014/main" id="{43162CFF-EF9E-B96B-E8BC-8FB4741CFA8C}"/>
              </a:ext>
            </a:extLst>
          </p:cNvPr>
          <p:cNvSpPr/>
          <p:nvPr/>
        </p:nvSpPr>
        <p:spPr>
          <a:xfrm>
            <a:off x="4768385" y="1181944"/>
            <a:ext cx="6677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Abr</a:t>
            </a:r>
          </a:p>
        </p:txBody>
      </p:sp>
      <p:sp>
        <p:nvSpPr>
          <p:cNvPr id="15" name="8 Rectángulo redondeado">
            <a:extLst>
              <a:ext uri="{FF2B5EF4-FFF2-40B4-BE49-F238E27FC236}">
                <a16:creationId xmlns:a16="http://schemas.microsoft.com/office/drawing/2014/main" id="{AFDE04AF-65BE-17B6-C957-2E076FA70628}"/>
              </a:ext>
            </a:extLst>
          </p:cNvPr>
          <p:cNvSpPr/>
          <p:nvPr/>
        </p:nvSpPr>
        <p:spPr>
          <a:xfrm>
            <a:off x="4634843" y="5229200"/>
            <a:ext cx="801253" cy="638399"/>
          </a:xfrm>
          <a:prstGeom prst="round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200" b="1" kern="0" dirty="0">
                <a:solidFill>
                  <a:prstClr val="black"/>
                </a:solidFill>
                <a:latin typeface="Calibri"/>
              </a:rPr>
              <a:t>4.9</a:t>
            </a:r>
            <a:r>
              <a:rPr lang="es-AR" sz="1000" b="1" kern="0" dirty="0">
                <a:solidFill>
                  <a:prstClr val="black"/>
                </a:solidFill>
                <a:latin typeface="Calibri"/>
              </a:rPr>
              <a:t> puntos</a:t>
            </a:r>
          </a:p>
          <a:p>
            <a:pPr algn="ctr">
              <a:defRPr/>
            </a:pPr>
            <a:r>
              <a:rPr lang="es-AR" sz="700" kern="0" dirty="0">
                <a:solidFill>
                  <a:prstClr val="black"/>
                </a:solidFill>
                <a:latin typeface="Calibri"/>
              </a:rPr>
              <a:t>SATISFACCIÓN PROMEDIO</a:t>
            </a:r>
          </a:p>
        </p:txBody>
      </p:sp>
      <p:sp>
        <p:nvSpPr>
          <p:cNvPr id="17" name="13 Rectángulo">
            <a:extLst>
              <a:ext uri="{FF2B5EF4-FFF2-40B4-BE49-F238E27FC236}">
                <a16:creationId xmlns:a16="http://schemas.microsoft.com/office/drawing/2014/main" id="{A0DFEA84-F33D-E0B9-E629-DDA28D363466}"/>
              </a:ext>
            </a:extLst>
          </p:cNvPr>
          <p:cNvSpPr/>
          <p:nvPr/>
        </p:nvSpPr>
        <p:spPr>
          <a:xfrm>
            <a:off x="3904289" y="1181944"/>
            <a:ext cx="6677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May</a:t>
            </a:r>
          </a:p>
        </p:txBody>
      </p:sp>
      <p:sp>
        <p:nvSpPr>
          <p:cNvPr id="18" name="8 Rectángulo redondeado">
            <a:extLst>
              <a:ext uri="{FF2B5EF4-FFF2-40B4-BE49-F238E27FC236}">
                <a16:creationId xmlns:a16="http://schemas.microsoft.com/office/drawing/2014/main" id="{65B4A424-DB2F-EDE3-38E7-0A4A9BC62D90}"/>
              </a:ext>
            </a:extLst>
          </p:cNvPr>
          <p:cNvSpPr/>
          <p:nvPr/>
        </p:nvSpPr>
        <p:spPr>
          <a:xfrm>
            <a:off x="3770747" y="5229200"/>
            <a:ext cx="801253" cy="638399"/>
          </a:xfrm>
          <a:prstGeom prst="round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200" b="1" kern="0" dirty="0">
                <a:solidFill>
                  <a:prstClr val="black"/>
                </a:solidFill>
                <a:latin typeface="Calibri"/>
              </a:rPr>
              <a:t>5.0</a:t>
            </a:r>
            <a:r>
              <a:rPr lang="es-AR" sz="1000" b="1" kern="0" dirty="0">
                <a:solidFill>
                  <a:prstClr val="black"/>
                </a:solidFill>
                <a:latin typeface="Calibri"/>
              </a:rPr>
              <a:t> puntos</a:t>
            </a:r>
          </a:p>
          <a:p>
            <a:pPr algn="ctr">
              <a:defRPr/>
            </a:pPr>
            <a:r>
              <a:rPr lang="es-AR" sz="700" kern="0" dirty="0">
                <a:solidFill>
                  <a:prstClr val="black"/>
                </a:solidFill>
                <a:latin typeface="Calibri"/>
              </a:rPr>
              <a:t>SATISFACCIÓN PROMEDIO</a:t>
            </a:r>
          </a:p>
        </p:txBody>
      </p:sp>
      <p:sp>
        <p:nvSpPr>
          <p:cNvPr id="20" name="8 Rectángulo redondeado">
            <a:extLst>
              <a:ext uri="{FF2B5EF4-FFF2-40B4-BE49-F238E27FC236}">
                <a16:creationId xmlns:a16="http://schemas.microsoft.com/office/drawing/2014/main" id="{7512F7A9-6056-A007-D0F0-7F15C26894BB}"/>
              </a:ext>
            </a:extLst>
          </p:cNvPr>
          <p:cNvSpPr/>
          <p:nvPr/>
        </p:nvSpPr>
        <p:spPr>
          <a:xfrm>
            <a:off x="2906651" y="5229200"/>
            <a:ext cx="801253" cy="638399"/>
          </a:xfrm>
          <a:prstGeom prst="round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200" b="1" kern="0" dirty="0">
                <a:solidFill>
                  <a:prstClr val="black"/>
                </a:solidFill>
                <a:latin typeface="Calibri"/>
              </a:rPr>
              <a:t>5.2</a:t>
            </a:r>
            <a:r>
              <a:rPr lang="es-AR" sz="1000" b="1" kern="0" dirty="0">
                <a:solidFill>
                  <a:prstClr val="black"/>
                </a:solidFill>
                <a:latin typeface="Calibri"/>
              </a:rPr>
              <a:t> puntos</a:t>
            </a:r>
          </a:p>
          <a:p>
            <a:pPr algn="ctr">
              <a:defRPr/>
            </a:pPr>
            <a:r>
              <a:rPr lang="es-AR" sz="700" kern="0" dirty="0">
                <a:solidFill>
                  <a:prstClr val="black"/>
                </a:solidFill>
                <a:latin typeface="Calibri"/>
              </a:rPr>
              <a:t>SATISFACCIÓN PROMEDIO</a:t>
            </a:r>
          </a:p>
        </p:txBody>
      </p:sp>
      <p:sp>
        <p:nvSpPr>
          <p:cNvPr id="21" name="13 Rectángulo">
            <a:extLst>
              <a:ext uri="{FF2B5EF4-FFF2-40B4-BE49-F238E27FC236}">
                <a16:creationId xmlns:a16="http://schemas.microsoft.com/office/drawing/2014/main" id="{5867DF3B-A494-7EE2-F9B6-314BC6075AA2}"/>
              </a:ext>
            </a:extLst>
          </p:cNvPr>
          <p:cNvSpPr/>
          <p:nvPr/>
        </p:nvSpPr>
        <p:spPr>
          <a:xfrm>
            <a:off x="3040193" y="1196752"/>
            <a:ext cx="6677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Jun</a:t>
            </a:r>
          </a:p>
        </p:txBody>
      </p:sp>
      <p:sp>
        <p:nvSpPr>
          <p:cNvPr id="23" name="8 Rectángulo redondeado">
            <a:extLst>
              <a:ext uri="{FF2B5EF4-FFF2-40B4-BE49-F238E27FC236}">
                <a16:creationId xmlns:a16="http://schemas.microsoft.com/office/drawing/2014/main" id="{C5B5A4CC-BBBD-8023-9D57-4182F9B01613}"/>
              </a:ext>
            </a:extLst>
          </p:cNvPr>
          <p:cNvSpPr/>
          <p:nvPr/>
        </p:nvSpPr>
        <p:spPr>
          <a:xfrm>
            <a:off x="2042555" y="5229200"/>
            <a:ext cx="801253" cy="638399"/>
          </a:xfrm>
          <a:prstGeom prst="round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200" b="1" kern="0" dirty="0">
                <a:solidFill>
                  <a:prstClr val="black"/>
                </a:solidFill>
                <a:latin typeface="Calibri"/>
              </a:rPr>
              <a:t>4.4</a:t>
            </a:r>
            <a:r>
              <a:rPr lang="es-AR" sz="1000" b="1" kern="0" dirty="0">
                <a:solidFill>
                  <a:prstClr val="black"/>
                </a:solidFill>
                <a:latin typeface="Calibri"/>
              </a:rPr>
              <a:t> puntos</a:t>
            </a:r>
          </a:p>
          <a:p>
            <a:pPr algn="ctr">
              <a:defRPr/>
            </a:pPr>
            <a:r>
              <a:rPr lang="es-AR" sz="700" kern="0" dirty="0">
                <a:solidFill>
                  <a:prstClr val="black"/>
                </a:solidFill>
                <a:latin typeface="Calibri"/>
              </a:rPr>
              <a:t>SATISFACCIÓN PROMEDIO</a:t>
            </a:r>
          </a:p>
        </p:txBody>
      </p:sp>
      <p:sp>
        <p:nvSpPr>
          <p:cNvPr id="24" name="13 Rectángulo">
            <a:extLst>
              <a:ext uri="{FF2B5EF4-FFF2-40B4-BE49-F238E27FC236}">
                <a16:creationId xmlns:a16="http://schemas.microsoft.com/office/drawing/2014/main" id="{9A241085-17A3-218D-B87B-4B7D96805F4D}"/>
              </a:ext>
            </a:extLst>
          </p:cNvPr>
          <p:cNvSpPr/>
          <p:nvPr/>
        </p:nvSpPr>
        <p:spPr>
          <a:xfrm>
            <a:off x="2176097" y="1196752"/>
            <a:ext cx="6677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Jul</a:t>
            </a:r>
          </a:p>
        </p:txBody>
      </p:sp>
      <p:sp>
        <p:nvSpPr>
          <p:cNvPr id="25" name="8 Rectángulo redondeado">
            <a:extLst>
              <a:ext uri="{FF2B5EF4-FFF2-40B4-BE49-F238E27FC236}">
                <a16:creationId xmlns:a16="http://schemas.microsoft.com/office/drawing/2014/main" id="{E07ADEF5-DB8B-4DFD-227D-A42704C8F7B4}"/>
              </a:ext>
            </a:extLst>
          </p:cNvPr>
          <p:cNvSpPr/>
          <p:nvPr/>
        </p:nvSpPr>
        <p:spPr>
          <a:xfrm>
            <a:off x="1178459" y="5229200"/>
            <a:ext cx="801253" cy="638399"/>
          </a:xfrm>
          <a:prstGeom prst="round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200" b="1" kern="0" dirty="0">
                <a:solidFill>
                  <a:prstClr val="black"/>
                </a:solidFill>
                <a:latin typeface="Calibri"/>
              </a:rPr>
              <a:t>4.6</a:t>
            </a:r>
            <a:r>
              <a:rPr lang="es-AR" sz="1000" b="1" kern="0" dirty="0">
                <a:solidFill>
                  <a:prstClr val="black"/>
                </a:solidFill>
                <a:latin typeface="Calibri"/>
              </a:rPr>
              <a:t> puntos</a:t>
            </a:r>
          </a:p>
          <a:p>
            <a:pPr algn="ctr">
              <a:defRPr/>
            </a:pPr>
            <a:r>
              <a:rPr lang="es-AR" sz="700" kern="0" dirty="0">
                <a:solidFill>
                  <a:prstClr val="black"/>
                </a:solidFill>
                <a:latin typeface="Calibri"/>
              </a:rPr>
              <a:t>SATISFACCIÓN PROMEDIO</a:t>
            </a:r>
          </a:p>
        </p:txBody>
      </p:sp>
      <p:sp>
        <p:nvSpPr>
          <p:cNvPr id="26" name="13 Rectángulo">
            <a:extLst>
              <a:ext uri="{FF2B5EF4-FFF2-40B4-BE49-F238E27FC236}">
                <a16:creationId xmlns:a16="http://schemas.microsoft.com/office/drawing/2014/main" id="{F835AD0D-C17C-29BE-D175-3310BE3BF3B9}"/>
              </a:ext>
            </a:extLst>
          </p:cNvPr>
          <p:cNvSpPr/>
          <p:nvPr/>
        </p:nvSpPr>
        <p:spPr>
          <a:xfrm>
            <a:off x="1312001" y="1196752"/>
            <a:ext cx="6677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 err="1">
                <a:solidFill>
                  <a:srgbClr val="000000"/>
                </a:solidFill>
              </a:rPr>
              <a:t>Ago</a:t>
            </a:r>
            <a:endParaRPr lang="es-AR" sz="900" dirty="0">
              <a:solidFill>
                <a:srgbClr val="000000"/>
              </a:solidFill>
            </a:endParaRPr>
          </a:p>
        </p:txBody>
      </p:sp>
      <p:sp>
        <p:nvSpPr>
          <p:cNvPr id="28" name="8 Rectángulo redondeado">
            <a:extLst>
              <a:ext uri="{FF2B5EF4-FFF2-40B4-BE49-F238E27FC236}">
                <a16:creationId xmlns:a16="http://schemas.microsoft.com/office/drawing/2014/main" id="{BBA1E56B-4CAF-9A90-9C52-EC9D6B37CAEC}"/>
              </a:ext>
            </a:extLst>
          </p:cNvPr>
          <p:cNvSpPr/>
          <p:nvPr/>
        </p:nvSpPr>
        <p:spPr>
          <a:xfrm>
            <a:off x="323528" y="5229200"/>
            <a:ext cx="801253" cy="638399"/>
          </a:xfrm>
          <a:prstGeom prst="round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200" b="1" kern="0" dirty="0">
                <a:solidFill>
                  <a:prstClr val="black"/>
                </a:solidFill>
                <a:latin typeface="Calibri"/>
              </a:rPr>
              <a:t>4.8</a:t>
            </a:r>
            <a:r>
              <a:rPr lang="es-AR" sz="1000" b="1" kern="0" dirty="0">
                <a:solidFill>
                  <a:prstClr val="black"/>
                </a:solidFill>
                <a:latin typeface="Calibri"/>
              </a:rPr>
              <a:t> puntos</a:t>
            </a:r>
          </a:p>
          <a:p>
            <a:pPr algn="ctr">
              <a:defRPr/>
            </a:pPr>
            <a:r>
              <a:rPr lang="es-AR" sz="700" kern="0" dirty="0">
                <a:solidFill>
                  <a:prstClr val="black"/>
                </a:solidFill>
                <a:latin typeface="Calibri"/>
              </a:rPr>
              <a:t>SATISFACCIÓN PROMEDIO</a:t>
            </a:r>
          </a:p>
        </p:txBody>
      </p:sp>
      <p:sp>
        <p:nvSpPr>
          <p:cNvPr id="29" name="13 Rectángulo">
            <a:extLst>
              <a:ext uri="{FF2B5EF4-FFF2-40B4-BE49-F238E27FC236}">
                <a16:creationId xmlns:a16="http://schemas.microsoft.com/office/drawing/2014/main" id="{10E4DA45-7EA5-B8C1-9FFE-8D6C3E9F0E60}"/>
              </a:ext>
            </a:extLst>
          </p:cNvPr>
          <p:cNvSpPr/>
          <p:nvPr/>
        </p:nvSpPr>
        <p:spPr>
          <a:xfrm>
            <a:off x="375897" y="1196752"/>
            <a:ext cx="66771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Sept</a:t>
            </a:r>
          </a:p>
        </p:txBody>
      </p:sp>
      <p:graphicFrame>
        <p:nvGraphicFramePr>
          <p:cNvPr id="30" name="7 Gráfico">
            <a:extLst>
              <a:ext uri="{FF2B5EF4-FFF2-40B4-BE49-F238E27FC236}">
                <a16:creationId xmlns:a16="http://schemas.microsoft.com/office/drawing/2014/main" id="{C79998F3-9D59-700F-AD98-009F98F9CB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32077417"/>
              </p:ext>
            </p:extLst>
          </p:nvPr>
        </p:nvGraphicFramePr>
        <p:xfrm>
          <a:off x="-252536" y="764704"/>
          <a:ext cx="3672408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</p:spTree>
    <p:extLst>
      <p:ext uri="{BB962C8B-B14F-4D97-AF65-F5344CB8AC3E}">
        <p14:creationId xmlns:p14="http://schemas.microsoft.com/office/powerpoint/2010/main" val="2084633392"/>
      </p:ext>
    </p:extLst>
  </p:cSld>
  <p:clrMapOvr>
    <a:masterClrMapping/>
  </p:clrMapOvr>
  <p:transition>
    <p:strips dir="r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C76F5E-8990-24FF-5224-2EC41E0BCF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download very angry emoji icon">
            <a:extLst>
              <a:ext uri="{FF2B5EF4-FFF2-40B4-BE49-F238E27FC236}">
                <a16:creationId xmlns:a16="http://schemas.microsoft.com/office/drawing/2014/main" id="{1EC75D2F-9B2D-BDEA-B1BB-FF888278F57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51" name="50 CuadroTexto">
            <a:extLst>
              <a:ext uri="{FF2B5EF4-FFF2-40B4-BE49-F238E27FC236}">
                <a16:creationId xmlns:a16="http://schemas.microsoft.com/office/drawing/2014/main" id="{3AEC60F2-8199-F338-426D-4ED3E9C43F75}"/>
              </a:ext>
            </a:extLst>
          </p:cNvPr>
          <p:cNvSpPr txBox="1"/>
          <p:nvPr/>
        </p:nvSpPr>
        <p:spPr>
          <a:xfrm>
            <a:off x="611560" y="6525642"/>
            <a:ext cx="4824536" cy="215429"/>
          </a:xfrm>
          <a:prstGeom prst="rect">
            <a:avLst/>
          </a:prstGeom>
          <a:noFill/>
        </p:spPr>
        <p:txBody>
          <a:bodyPr wrap="square" lIns="91427" tIns="45713" rIns="91427" bIns="45713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BASE: 800 casos. </a:t>
            </a:r>
            <a:r>
              <a:rPr lang="es-AR" sz="800" dirty="0">
                <a:solidFill>
                  <a:srgbClr val="FFFFFF"/>
                </a:solidFill>
                <a:latin typeface="Century Gothic"/>
              </a:rPr>
              <a:t>Una r</a:t>
            </a:r>
            <a:r>
              <a:rPr kumimoji="0" lang="es-AR" sz="8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espuesta</a:t>
            </a:r>
            <a:r>
              <a:rPr kumimoji="0" lang="es-AR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.</a:t>
            </a:r>
          </a:p>
        </p:txBody>
      </p:sp>
      <p:sp>
        <p:nvSpPr>
          <p:cNvPr id="9" name="2 Título">
            <a:extLst>
              <a:ext uri="{FF2B5EF4-FFF2-40B4-BE49-F238E27FC236}">
                <a16:creationId xmlns:a16="http://schemas.microsoft.com/office/drawing/2014/main" id="{DD935332-6E44-D303-F827-709598B78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6512" y="188640"/>
            <a:ext cx="9144000" cy="332656"/>
          </a:xfrm>
        </p:spPr>
        <p:txBody>
          <a:bodyPr anchor="ctr"/>
          <a:lstStyle/>
          <a:p>
            <a:pPr algn="ctr"/>
            <a:r>
              <a:rPr lang="es-AR" sz="1600" b="1" dirty="0">
                <a:solidFill>
                  <a:srgbClr val="C00000"/>
                </a:solidFill>
              </a:rPr>
              <a:t>SOBRE LA RESPONSABILIDAD POLÍTICA DE LA CRISIS</a:t>
            </a:r>
            <a:endParaRPr lang="es-AR" sz="1600" dirty="0">
              <a:solidFill>
                <a:srgbClr val="C00000"/>
              </a:solidFill>
            </a:endParaRPr>
          </a:p>
        </p:txBody>
      </p:sp>
      <p:sp>
        <p:nvSpPr>
          <p:cNvPr id="10" name="9 Rectángulo">
            <a:extLst>
              <a:ext uri="{FF2B5EF4-FFF2-40B4-BE49-F238E27FC236}">
                <a16:creationId xmlns:a16="http://schemas.microsoft.com/office/drawing/2014/main" id="{8B76CB86-5226-FBDA-481E-A241CCF84DEC}"/>
              </a:ext>
            </a:extLst>
          </p:cNvPr>
          <p:cNvSpPr/>
          <p:nvPr/>
        </p:nvSpPr>
        <p:spPr>
          <a:xfrm>
            <a:off x="0" y="647110"/>
            <a:ext cx="9144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P6. </a:t>
            </a:r>
            <a:r>
              <a:rPr kumimoji="0" lang="es-MX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En tu opinión, ¿quién es el principal responsable de la actual crisis económica?</a:t>
            </a:r>
            <a:endParaRPr kumimoji="0" lang="es-AR" sz="1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12" name="11 Rectángulo redondeado">
            <a:extLst>
              <a:ext uri="{FF2B5EF4-FFF2-40B4-BE49-F238E27FC236}">
                <a16:creationId xmlns:a16="http://schemas.microsoft.com/office/drawing/2014/main" id="{8ED72B59-3F09-91DD-811C-ABDA47A7314A}"/>
              </a:ext>
            </a:extLst>
          </p:cNvPr>
          <p:cNvSpPr/>
          <p:nvPr/>
        </p:nvSpPr>
        <p:spPr>
          <a:xfrm>
            <a:off x="5652120" y="3429000"/>
            <a:ext cx="3024336" cy="93610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Luego de 2 meses, la responsabilidad asociada al gobierno de Javier Milei cae al segundo lugar.</a:t>
            </a:r>
          </a:p>
        </p:txBody>
      </p:sp>
      <p:graphicFrame>
        <p:nvGraphicFramePr>
          <p:cNvPr id="3" name="10 Gráfico">
            <a:extLst>
              <a:ext uri="{FF2B5EF4-FFF2-40B4-BE49-F238E27FC236}">
                <a16:creationId xmlns:a16="http://schemas.microsoft.com/office/drawing/2014/main" id="{792D0691-6163-F1F6-08A2-4BE2BDD27D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04550682"/>
              </p:ext>
            </p:extLst>
          </p:nvPr>
        </p:nvGraphicFramePr>
        <p:xfrm>
          <a:off x="0" y="980730"/>
          <a:ext cx="6228184" cy="5365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11 Rectángulo redondeado">
            <a:extLst>
              <a:ext uri="{FF2B5EF4-FFF2-40B4-BE49-F238E27FC236}">
                <a16:creationId xmlns:a16="http://schemas.microsoft.com/office/drawing/2014/main" id="{F8F84A6F-7CC7-1C11-EB2B-6E671E015DCD}"/>
              </a:ext>
            </a:extLst>
          </p:cNvPr>
          <p:cNvSpPr/>
          <p:nvPr/>
        </p:nvSpPr>
        <p:spPr>
          <a:xfrm>
            <a:off x="5652120" y="2348880"/>
            <a:ext cx="3024336" cy="864096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37% adjudica la responsabilidad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a todos los gobiernos de los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últimos 20 años.</a:t>
            </a:r>
          </a:p>
        </p:txBody>
      </p:sp>
    </p:spTree>
    <p:extLst>
      <p:ext uri="{BB962C8B-B14F-4D97-AF65-F5344CB8AC3E}">
        <p14:creationId xmlns:p14="http://schemas.microsoft.com/office/powerpoint/2010/main" val="2240281271"/>
      </p:ext>
    </p:extLst>
  </p:cSld>
  <p:clrMapOvr>
    <a:masterClrMapping/>
  </p:clrMapOvr>
  <p:transition>
    <p:strips dir="r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4 Título"/>
          <p:cNvSpPr>
            <a:spLocks noGrp="1"/>
          </p:cNvSpPr>
          <p:nvPr>
            <p:ph type="ctrTitle"/>
          </p:nvPr>
        </p:nvSpPr>
        <p:spPr>
          <a:xfrm>
            <a:off x="0" y="2391023"/>
            <a:ext cx="9144000" cy="1470025"/>
          </a:xfrm>
        </p:spPr>
        <p:txBody>
          <a:bodyPr>
            <a:normAutofit/>
          </a:bodyPr>
          <a:lstStyle/>
          <a:p>
            <a:r>
              <a:rPr lang="es-AR" sz="1800" b="1" dirty="0"/>
              <a:t>CONFIANZA INSTITUCIONAL</a:t>
            </a:r>
          </a:p>
        </p:txBody>
      </p:sp>
    </p:spTree>
    <p:extLst>
      <p:ext uri="{BB962C8B-B14F-4D97-AF65-F5344CB8AC3E}">
        <p14:creationId xmlns:p14="http://schemas.microsoft.com/office/powerpoint/2010/main" val="2071987051"/>
      </p:ext>
    </p:extLst>
  </p:cSld>
  <p:clrMapOvr>
    <a:masterClrMapping/>
  </p:clrMapOvr>
  <p:transition spd="med">
    <p:strips dir="r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download very angry emoji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>
              <a:solidFill>
                <a:prstClr val="black"/>
              </a:solidFill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611560" y="6525641"/>
            <a:ext cx="6120680" cy="215429"/>
          </a:xfrm>
          <a:prstGeom prst="rect">
            <a:avLst/>
          </a:prstGeom>
          <a:noFill/>
        </p:spPr>
        <p:txBody>
          <a:bodyPr wrap="square" lIns="91427" tIns="45713" rIns="91427" bIns="45713" rtlCol="0" anchor="ctr">
            <a:spAutoFit/>
          </a:bodyPr>
          <a:lstStyle/>
          <a:p>
            <a:pPr>
              <a:defRPr/>
            </a:pPr>
            <a:r>
              <a:rPr lang="es-AR" sz="800" kern="0" dirty="0">
                <a:solidFill>
                  <a:prstClr val="white"/>
                </a:solidFill>
              </a:rPr>
              <a:t>BASE: 800 casos. Una respuesta por institución. Ordenado por valores de excelencia (8 a 10 puntos).</a:t>
            </a:r>
          </a:p>
        </p:txBody>
      </p:sp>
      <p:sp>
        <p:nvSpPr>
          <p:cNvPr id="64" name="1 Título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360040"/>
          </a:xfrm>
        </p:spPr>
        <p:txBody>
          <a:bodyPr/>
          <a:lstStyle/>
          <a:p>
            <a:pPr algn="ctr"/>
            <a:r>
              <a:rPr lang="es-AR" sz="1600" b="1" dirty="0">
                <a:solidFill>
                  <a:srgbClr val="C00000"/>
                </a:solidFill>
              </a:rPr>
              <a:t>CONFIANZA INSTITUCIONAL</a:t>
            </a:r>
            <a:endParaRPr lang="es-AR" sz="1600" b="1" u="sng" dirty="0">
              <a:solidFill>
                <a:srgbClr val="C00000"/>
              </a:solidFill>
            </a:endParaRPr>
          </a:p>
        </p:txBody>
      </p:sp>
      <p:sp>
        <p:nvSpPr>
          <p:cNvPr id="19" name="18 Rectángulo redondeado"/>
          <p:cNvSpPr/>
          <p:nvPr/>
        </p:nvSpPr>
        <p:spPr>
          <a:xfrm>
            <a:off x="3491880" y="5805264"/>
            <a:ext cx="5184576" cy="576064"/>
          </a:xfrm>
          <a:prstGeom prst="roundRect">
            <a:avLst/>
          </a:prstGeom>
          <a:solidFill>
            <a:sysClr val="window" lastClr="FFFFFF">
              <a:lumMod val="8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100" b="1" kern="0" dirty="0">
                <a:solidFill>
                  <a:prstClr val="black"/>
                </a:solidFill>
                <a:latin typeface="+mj-lt"/>
              </a:rPr>
              <a:t>La confianza se deposita en las Universidades estatales, </a:t>
            </a:r>
          </a:p>
          <a:p>
            <a:pPr algn="ctr">
              <a:defRPr/>
            </a:pPr>
            <a:r>
              <a:rPr lang="es-AR" sz="1100" b="1" kern="0" dirty="0">
                <a:solidFill>
                  <a:prstClr val="black"/>
                </a:solidFill>
                <a:latin typeface="+mj-lt"/>
              </a:rPr>
              <a:t>las pymes nacionales y Gendarmería.</a:t>
            </a:r>
          </a:p>
        </p:txBody>
      </p:sp>
      <p:graphicFrame>
        <p:nvGraphicFramePr>
          <p:cNvPr id="17" name="16 Gráfico"/>
          <p:cNvGraphicFramePr/>
          <p:nvPr>
            <p:extLst>
              <p:ext uri="{D42A27DB-BD31-4B8C-83A1-F6EECF244321}">
                <p14:modId xmlns:p14="http://schemas.microsoft.com/office/powerpoint/2010/main" val="1426517569"/>
              </p:ext>
            </p:extLst>
          </p:nvPr>
        </p:nvGraphicFramePr>
        <p:xfrm>
          <a:off x="0" y="548680"/>
          <a:ext cx="9144000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12 Rectángulo"/>
          <p:cNvSpPr/>
          <p:nvPr/>
        </p:nvSpPr>
        <p:spPr>
          <a:xfrm>
            <a:off x="0" y="548680"/>
            <a:ext cx="55801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AR" sz="1000" kern="0" dirty="0">
                <a:solidFill>
                  <a:srgbClr val="002060"/>
                </a:solidFill>
                <a:cs typeface="Calibri" pitchFamily="34" charset="0"/>
              </a:rPr>
              <a:t>P7. Cambiando de tema, en una escala de 1 (mínimo) a 10 (máximo) puntos, te pedimos que califiques tu confianza en cada una de las siguientes instituciones: </a:t>
            </a:r>
          </a:p>
        </p:txBody>
      </p:sp>
    </p:spTree>
    <p:extLst>
      <p:ext uri="{BB962C8B-B14F-4D97-AF65-F5344CB8AC3E}">
        <p14:creationId xmlns:p14="http://schemas.microsoft.com/office/powerpoint/2010/main" val="2965732277"/>
      </p:ext>
    </p:extLst>
  </p:cSld>
  <p:clrMapOvr>
    <a:masterClrMapping/>
  </p:clrMapOvr>
  <p:transition>
    <p:strips dir="r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4 Título"/>
          <p:cNvSpPr>
            <a:spLocks noGrp="1"/>
          </p:cNvSpPr>
          <p:nvPr>
            <p:ph type="ctrTitle"/>
          </p:nvPr>
        </p:nvSpPr>
        <p:spPr>
          <a:xfrm>
            <a:off x="0" y="2391023"/>
            <a:ext cx="9144000" cy="1470025"/>
          </a:xfrm>
        </p:spPr>
        <p:txBody>
          <a:bodyPr>
            <a:normAutofit/>
          </a:bodyPr>
          <a:lstStyle/>
          <a:p>
            <a:r>
              <a:rPr lang="es-AR" sz="1800" b="1" dirty="0"/>
              <a:t>EXPECTATIVAS</a:t>
            </a:r>
          </a:p>
        </p:txBody>
      </p:sp>
    </p:spTree>
    <p:extLst>
      <p:ext uri="{BB962C8B-B14F-4D97-AF65-F5344CB8AC3E}">
        <p14:creationId xmlns:p14="http://schemas.microsoft.com/office/powerpoint/2010/main" val="2071987051"/>
      </p:ext>
    </p:extLst>
  </p:cSld>
  <p:clrMapOvr>
    <a:masterClrMapping/>
  </p:clrMapOvr>
  <p:transition spd="med">
    <p:strips dir="r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download very angry emoji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>
              <a:solidFill>
                <a:prstClr val="black"/>
              </a:solidFill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611560" y="6525642"/>
            <a:ext cx="4824536" cy="215429"/>
          </a:xfrm>
          <a:prstGeom prst="rect">
            <a:avLst/>
          </a:prstGeom>
          <a:noFill/>
        </p:spPr>
        <p:txBody>
          <a:bodyPr wrap="square" lIns="91427" tIns="45713" rIns="91427" bIns="45713" rtlCol="0" anchor="ctr">
            <a:spAutoFit/>
          </a:bodyPr>
          <a:lstStyle/>
          <a:p>
            <a:r>
              <a:rPr lang="es-AR" sz="800" dirty="0">
                <a:solidFill>
                  <a:srgbClr val="FFFFFF"/>
                </a:solidFill>
              </a:rPr>
              <a:t>BASE: 800 casos. Una respuesta por tema.</a:t>
            </a:r>
          </a:p>
        </p:txBody>
      </p:sp>
      <p:sp>
        <p:nvSpPr>
          <p:cNvPr id="9" name="2 Título"/>
          <p:cNvSpPr>
            <a:spLocks noGrp="1"/>
          </p:cNvSpPr>
          <p:nvPr>
            <p:ph type="title"/>
          </p:nvPr>
        </p:nvSpPr>
        <p:spPr>
          <a:xfrm>
            <a:off x="-36512" y="188640"/>
            <a:ext cx="9144000" cy="332656"/>
          </a:xfrm>
        </p:spPr>
        <p:txBody>
          <a:bodyPr anchor="ctr"/>
          <a:lstStyle/>
          <a:p>
            <a:pPr algn="ctr"/>
            <a:r>
              <a:rPr lang="es-AR" sz="1600" b="1" dirty="0">
                <a:solidFill>
                  <a:srgbClr val="C00000"/>
                </a:solidFill>
              </a:rPr>
              <a:t>¿CÓMO ESTAREMOS EN UN AÑO?</a:t>
            </a:r>
            <a:endParaRPr lang="es-AR" sz="1600" dirty="0">
              <a:solidFill>
                <a:srgbClr val="C0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539552" y="764704"/>
            <a:ext cx="9144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AR" sz="1100" b="1" dirty="0">
              <a:solidFill>
                <a:srgbClr val="002060"/>
              </a:solidFill>
            </a:endParaRPr>
          </a:p>
        </p:txBody>
      </p:sp>
      <p:sp>
        <p:nvSpPr>
          <p:cNvPr id="28" name="27 Rectángulo redondeado"/>
          <p:cNvSpPr/>
          <p:nvPr/>
        </p:nvSpPr>
        <p:spPr>
          <a:xfrm>
            <a:off x="6084168" y="1882281"/>
            <a:ext cx="2736304" cy="826639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100" b="1" kern="0" dirty="0">
                <a:solidFill>
                  <a:prstClr val="black"/>
                </a:solidFill>
              </a:rPr>
              <a:t>Crece 4 puntos la expectativa </a:t>
            </a:r>
          </a:p>
          <a:p>
            <a:pPr algn="ctr">
              <a:defRPr/>
            </a:pPr>
            <a:r>
              <a:rPr lang="es-AR" sz="1100" b="1" kern="0" dirty="0">
                <a:solidFill>
                  <a:prstClr val="black"/>
                </a:solidFill>
              </a:rPr>
              <a:t>de mejora de la economía.</a:t>
            </a:r>
            <a:endParaRPr lang="es-AR" sz="1100" kern="0" dirty="0">
              <a:solidFill>
                <a:prstClr val="black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548680"/>
            <a:ext cx="9144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000" dirty="0">
                <a:solidFill>
                  <a:srgbClr val="002060"/>
                </a:solidFill>
              </a:rPr>
              <a:t>P8. </a:t>
            </a:r>
            <a:r>
              <a:rPr lang="es-MX" sz="1000" dirty="0">
                <a:solidFill>
                  <a:srgbClr val="002060"/>
                </a:solidFill>
              </a:rPr>
              <a:t>De aquí a 1 año, ¿cómo crees que estarán en Argentina los siguientes temas?</a:t>
            </a:r>
            <a:endParaRPr lang="es-AR" sz="1000" dirty="0">
              <a:solidFill>
                <a:srgbClr val="002060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4571999" y="1517594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50%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33" name="32 Rectángulo"/>
          <p:cNvSpPr/>
          <p:nvPr/>
        </p:nvSpPr>
        <p:spPr>
          <a:xfrm>
            <a:off x="4571999" y="2671463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35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34" name="33 Rectángulo"/>
          <p:cNvSpPr/>
          <p:nvPr/>
        </p:nvSpPr>
        <p:spPr>
          <a:xfrm>
            <a:off x="539552" y="954306"/>
            <a:ext cx="511256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200" b="1" dirty="0">
                <a:solidFill>
                  <a:srgbClr val="000000"/>
                </a:solidFill>
              </a:rPr>
              <a:t>La economía nacional</a:t>
            </a:r>
          </a:p>
        </p:txBody>
      </p:sp>
      <p:sp>
        <p:nvSpPr>
          <p:cNvPr id="35" name="34 Rectángulo"/>
          <p:cNvSpPr/>
          <p:nvPr/>
        </p:nvSpPr>
        <p:spPr>
          <a:xfrm>
            <a:off x="4571999" y="2095399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15%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36" name="35 Rectángulo"/>
          <p:cNvSpPr/>
          <p:nvPr/>
        </p:nvSpPr>
        <p:spPr>
          <a:xfrm>
            <a:off x="4571999" y="4423757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43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4571999" y="5577626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35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38" name="37 Rectángulo"/>
          <p:cNvSpPr/>
          <p:nvPr/>
        </p:nvSpPr>
        <p:spPr>
          <a:xfrm>
            <a:off x="539551" y="3860470"/>
            <a:ext cx="511256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200" b="1" dirty="0">
                <a:solidFill>
                  <a:srgbClr val="000000"/>
                </a:solidFill>
              </a:rPr>
              <a:t>El empleo en el país</a:t>
            </a:r>
          </a:p>
        </p:txBody>
      </p:sp>
      <p:sp>
        <p:nvSpPr>
          <p:cNvPr id="39" name="38 Rectángulo"/>
          <p:cNvSpPr/>
          <p:nvPr/>
        </p:nvSpPr>
        <p:spPr>
          <a:xfrm>
            <a:off x="4571999" y="5001562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7" name="13 Rectángulo">
            <a:extLst>
              <a:ext uri="{FF2B5EF4-FFF2-40B4-BE49-F238E27FC236}">
                <a16:creationId xmlns:a16="http://schemas.microsoft.com/office/drawing/2014/main" id="{391DD80B-8FE5-B773-78E1-078187722409}"/>
              </a:ext>
            </a:extLst>
          </p:cNvPr>
          <p:cNvSpPr/>
          <p:nvPr/>
        </p:nvSpPr>
        <p:spPr>
          <a:xfrm>
            <a:off x="4644007" y="1257146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Feb</a:t>
            </a:r>
          </a:p>
        </p:txBody>
      </p:sp>
      <p:sp>
        <p:nvSpPr>
          <p:cNvPr id="19" name="13 Rectángulo">
            <a:extLst>
              <a:ext uri="{FF2B5EF4-FFF2-40B4-BE49-F238E27FC236}">
                <a16:creationId xmlns:a16="http://schemas.microsoft.com/office/drawing/2014/main" id="{54D1F7C4-CBE7-0B8A-87EC-1685DD2843A3}"/>
              </a:ext>
            </a:extLst>
          </p:cNvPr>
          <p:cNvSpPr/>
          <p:nvPr/>
        </p:nvSpPr>
        <p:spPr>
          <a:xfrm>
            <a:off x="5148063" y="1242338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Ene</a:t>
            </a:r>
          </a:p>
        </p:txBody>
      </p:sp>
      <p:sp>
        <p:nvSpPr>
          <p:cNvPr id="20" name="31 Rectángulo">
            <a:extLst>
              <a:ext uri="{FF2B5EF4-FFF2-40B4-BE49-F238E27FC236}">
                <a16:creationId xmlns:a16="http://schemas.microsoft.com/office/drawing/2014/main" id="{8E292326-DE99-1B31-79B3-3DBB0588AAF8}"/>
              </a:ext>
            </a:extLst>
          </p:cNvPr>
          <p:cNvSpPr/>
          <p:nvPr/>
        </p:nvSpPr>
        <p:spPr>
          <a:xfrm>
            <a:off x="5148063" y="1519335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21" name="32 Rectángulo">
            <a:extLst>
              <a:ext uri="{FF2B5EF4-FFF2-40B4-BE49-F238E27FC236}">
                <a16:creationId xmlns:a16="http://schemas.microsoft.com/office/drawing/2014/main" id="{ABF62F2B-4FC9-32E4-2EE4-4D09FF13B454}"/>
              </a:ext>
            </a:extLst>
          </p:cNvPr>
          <p:cNvSpPr/>
          <p:nvPr/>
        </p:nvSpPr>
        <p:spPr>
          <a:xfrm>
            <a:off x="5148063" y="2673204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43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22" name="34 Rectángulo">
            <a:extLst>
              <a:ext uri="{FF2B5EF4-FFF2-40B4-BE49-F238E27FC236}">
                <a16:creationId xmlns:a16="http://schemas.microsoft.com/office/drawing/2014/main" id="{DBF639A1-49B4-BBE8-F3FE-205228AB1244}"/>
              </a:ext>
            </a:extLst>
          </p:cNvPr>
          <p:cNvSpPr/>
          <p:nvPr/>
        </p:nvSpPr>
        <p:spPr>
          <a:xfrm>
            <a:off x="5148063" y="2097140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12%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23" name="35 Rectángulo">
            <a:extLst>
              <a:ext uri="{FF2B5EF4-FFF2-40B4-BE49-F238E27FC236}">
                <a16:creationId xmlns:a16="http://schemas.microsoft.com/office/drawing/2014/main" id="{60A8488B-4520-3F73-D37D-84DA44E8259B}"/>
              </a:ext>
            </a:extLst>
          </p:cNvPr>
          <p:cNvSpPr/>
          <p:nvPr/>
        </p:nvSpPr>
        <p:spPr>
          <a:xfrm>
            <a:off x="5148063" y="4423757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40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24" name="36 Rectángulo">
            <a:extLst>
              <a:ext uri="{FF2B5EF4-FFF2-40B4-BE49-F238E27FC236}">
                <a16:creationId xmlns:a16="http://schemas.microsoft.com/office/drawing/2014/main" id="{7EBA9E45-C77E-BAF4-F7C2-615413ABD416}"/>
              </a:ext>
            </a:extLst>
          </p:cNvPr>
          <p:cNvSpPr/>
          <p:nvPr/>
        </p:nvSpPr>
        <p:spPr>
          <a:xfrm>
            <a:off x="5148063" y="5577626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39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25" name="38 Rectángulo">
            <a:extLst>
              <a:ext uri="{FF2B5EF4-FFF2-40B4-BE49-F238E27FC236}">
                <a16:creationId xmlns:a16="http://schemas.microsoft.com/office/drawing/2014/main" id="{03620502-17BB-D5B3-832C-61B6C10307D7}"/>
              </a:ext>
            </a:extLst>
          </p:cNvPr>
          <p:cNvSpPr/>
          <p:nvPr/>
        </p:nvSpPr>
        <p:spPr>
          <a:xfrm>
            <a:off x="5148063" y="5001562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50" name="13 Rectángulo">
            <a:extLst>
              <a:ext uri="{FF2B5EF4-FFF2-40B4-BE49-F238E27FC236}">
                <a16:creationId xmlns:a16="http://schemas.microsoft.com/office/drawing/2014/main" id="{BF7CDF27-2EF2-F2D7-7EC6-AABE51D3682B}"/>
              </a:ext>
            </a:extLst>
          </p:cNvPr>
          <p:cNvSpPr/>
          <p:nvPr/>
        </p:nvSpPr>
        <p:spPr>
          <a:xfrm>
            <a:off x="4571999" y="4161568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Feb</a:t>
            </a:r>
          </a:p>
        </p:txBody>
      </p:sp>
      <p:sp>
        <p:nvSpPr>
          <p:cNvPr id="52" name="13 Rectángulo">
            <a:extLst>
              <a:ext uri="{FF2B5EF4-FFF2-40B4-BE49-F238E27FC236}">
                <a16:creationId xmlns:a16="http://schemas.microsoft.com/office/drawing/2014/main" id="{C27E463A-FA0E-9898-EE75-C1572F97BAD4}"/>
              </a:ext>
            </a:extLst>
          </p:cNvPr>
          <p:cNvSpPr/>
          <p:nvPr/>
        </p:nvSpPr>
        <p:spPr>
          <a:xfrm>
            <a:off x="5148063" y="414676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Ene</a:t>
            </a:r>
          </a:p>
        </p:txBody>
      </p:sp>
      <p:sp>
        <p:nvSpPr>
          <p:cNvPr id="7" name="35 Rectángulo">
            <a:extLst>
              <a:ext uri="{FF2B5EF4-FFF2-40B4-BE49-F238E27FC236}">
                <a16:creationId xmlns:a16="http://schemas.microsoft.com/office/drawing/2014/main" id="{FAA981BE-EA33-B8F0-4DC9-D8B41410F939}"/>
              </a:ext>
            </a:extLst>
          </p:cNvPr>
          <p:cNvSpPr/>
          <p:nvPr/>
        </p:nvSpPr>
        <p:spPr>
          <a:xfrm>
            <a:off x="3995935" y="4425498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38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1" name="36 Rectángulo">
            <a:extLst>
              <a:ext uri="{FF2B5EF4-FFF2-40B4-BE49-F238E27FC236}">
                <a16:creationId xmlns:a16="http://schemas.microsoft.com/office/drawing/2014/main" id="{955EA61A-F935-3ED8-78B2-5F5B1B34241E}"/>
              </a:ext>
            </a:extLst>
          </p:cNvPr>
          <p:cNvSpPr/>
          <p:nvPr/>
        </p:nvSpPr>
        <p:spPr>
          <a:xfrm>
            <a:off x="3995935" y="5579367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38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2" name="38 Rectángulo">
            <a:extLst>
              <a:ext uri="{FF2B5EF4-FFF2-40B4-BE49-F238E27FC236}">
                <a16:creationId xmlns:a16="http://schemas.microsoft.com/office/drawing/2014/main" id="{9C368133-A182-4AF5-A921-FD6AD136F117}"/>
              </a:ext>
            </a:extLst>
          </p:cNvPr>
          <p:cNvSpPr/>
          <p:nvPr/>
        </p:nvSpPr>
        <p:spPr>
          <a:xfrm>
            <a:off x="3995935" y="5003303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41" name="13 Rectángulo">
            <a:extLst>
              <a:ext uri="{FF2B5EF4-FFF2-40B4-BE49-F238E27FC236}">
                <a16:creationId xmlns:a16="http://schemas.microsoft.com/office/drawing/2014/main" id="{1BEEE79E-5717-6EB1-B03C-6E53F0EBABFD}"/>
              </a:ext>
            </a:extLst>
          </p:cNvPr>
          <p:cNvSpPr/>
          <p:nvPr/>
        </p:nvSpPr>
        <p:spPr>
          <a:xfrm>
            <a:off x="3995935" y="4163309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Mar</a:t>
            </a:r>
          </a:p>
        </p:txBody>
      </p:sp>
      <p:sp>
        <p:nvSpPr>
          <p:cNvPr id="46" name="31 Rectángulo">
            <a:extLst>
              <a:ext uri="{FF2B5EF4-FFF2-40B4-BE49-F238E27FC236}">
                <a16:creationId xmlns:a16="http://schemas.microsoft.com/office/drawing/2014/main" id="{8B740AD8-A79A-E532-9D78-B995C7CD7616}"/>
              </a:ext>
            </a:extLst>
          </p:cNvPr>
          <p:cNvSpPr/>
          <p:nvPr/>
        </p:nvSpPr>
        <p:spPr>
          <a:xfrm>
            <a:off x="3995935" y="1517594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43%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47" name="32 Rectángulo">
            <a:extLst>
              <a:ext uri="{FF2B5EF4-FFF2-40B4-BE49-F238E27FC236}">
                <a16:creationId xmlns:a16="http://schemas.microsoft.com/office/drawing/2014/main" id="{7D5E1E3E-67F8-E3C6-AE11-1171C1046B88}"/>
              </a:ext>
            </a:extLst>
          </p:cNvPr>
          <p:cNvSpPr/>
          <p:nvPr/>
        </p:nvSpPr>
        <p:spPr>
          <a:xfrm>
            <a:off x="3995935" y="2671463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36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57" name="34 Rectángulo">
            <a:extLst>
              <a:ext uri="{FF2B5EF4-FFF2-40B4-BE49-F238E27FC236}">
                <a16:creationId xmlns:a16="http://schemas.microsoft.com/office/drawing/2014/main" id="{09654912-3947-C075-A09D-7D144C11523B}"/>
              </a:ext>
            </a:extLst>
          </p:cNvPr>
          <p:cNvSpPr/>
          <p:nvPr/>
        </p:nvSpPr>
        <p:spPr>
          <a:xfrm>
            <a:off x="3995935" y="2095399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58" name="13 Rectángulo">
            <a:extLst>
              <a:ext uri="{FF2B5EF4-FFF2-40B4-BE49-F238E27FC236}">
                <a16:creationId xmlns:a16="http://schemas.microsoft.com/office/drawing/2014/main" id="{12B20678-D549-3C2D-BA0D-0A8E3C1973CA}"/>
              </a:ext>
            </a:extLst>
          </p:cNvPr>
          <p:cNvSpPr/>
          <p:nvPr/>
        </p:nvSpPr>
        <p:spPr>
          <a:xfrm>
            <a:off x="4067943" y="1257146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Mar</a:t>
            </a:r>
          </a:p>
        </p:txBody>
      </p:sp>
      <p:sp>
        <p:nvSpPr>
          <p:cNvPr id="62" name="35 Rectángulo">
            <a:extLst>
              <a:ext uri="{FF2B5EF4-FFF2-40B4-BE49-F238E27FC236}">
                <a16:creationId xmlns:a16="http://schemas.microsoft.com/office/drawing/2014/main" id="{651C14C9-58B4-25E0-B5AE-00E5E84A986D}"/>
              </a:ext>
            </a:extLst>
          </p:cNvPr>
          <p:cNvSpPr/>
          <p:nvPr/>
        </p:nvSpPr>
        <p:spPr>
          <a:xfrm>
            <a:off x="3419871" y="4425498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41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63" name="36 Rectángulo">
            <a:extLst>
              <a:ext uri="{FF2B5EF4-FFF2-40B4-BE49-F238E27FC236}">
                <a16:creationId xmlns:a16="http://schemas.microsoft.com/office/drawing/2014/main" id="{6E2CB8E2-5479-0C37-D8AF-135D5EFEF254}"/>
              </a:ext>
            </a:extLst>
          </p:cNvPr>
          <p:cNvSpPr/>
          <p:nvPr/>
        </p:nvSpPr>
        <p:spPr>
          <a:xfrm>
            <a:off x="3419871" y="5579367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37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64" name="38 Rectángulo">
            <a:extLst>
              <a:ext uri="{FF2B5EF4-FFF2-40B4-BE49-F238E27FC236}">
                <a16:creationId xmlns:a16="http://schemas.microsoft.com/office/drawing/2014/main" id="{6857FB15-B944-F875-7E1D-F54D08411F40}"/>
              </a:ext>
            </a:extLst>
          </p:cNvPr>
          <p:cNvSpPr/>
          <p:nvPr/>
        </p:nvSpPr>
        <p:spPr>
          <a:xfrm>
            <a:off x="3419871" y="5003303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68" name="13 Rectángulo">
            <a:extLst>
              <a:ext uri="{FF2B5EF4-FFF2-40B4-BE49-F238E27FC236}">
                <a16:creationId xmlns:a16="http://schemas.microsoft.com/office/drawing/2014/main" id="{7A92BA26-1677-E418-6BFE-B011735A7B77}"/>
              </a:ext>
            </a:extLst>
          </p:cNvPr>
          <p:cNvSpPr/>
          <p:nvPr/>
        </p:nvSpPr>
        <p:spPr>
          <a:xfrm>
            <a:off x="3419871" y="4163309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Abr</a:t>
            </a:r>
          </a:p>
        </p:txBody>
      </p:sp>
      <p:sp>
        <p:nvSpPr>
          <p:cNvPr id="73" name="31 Rectángulo">
            <a:extLst>
              <a:ext uri="{FF2B5EF4-FFF2-40B4-BE49-F238E27FC236}">
                <a16:creationId xmlns:a16="http://schemas.microsoft.com/office/drawing/2014/main" id="{82F50057-ABEF-3733-B672-82C5F939E7A5}"/>
              </a:ext>
            </a:extLst>
          </p:cNvPr>
          <p:cNvSpPr/>
          <p:nvPr/>
        </p:nvSpPr>
        <p:spPr>
          <a:xfrm>
            <a:off x="3419871" y="1517594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74" name="32 Rectángulo">
            <a:extLst>
              <a:ext uri="{FF2B5EF4-FFF2-40B4-BE49-F238E27FC236}">
                <a16:creationId xmlns:a16="http://schemas.microsoft.com/office/drawing/2014/main" id="{71437704-B35E-F041-C411-CE8A7A244098}"/>
              </a:ext>
            </a:extLst>
          </p:cNvPr>
          <p:cNvSpPr/>
          <p:nvPr/>
        </p:nvSpPr>
        <p:spPr>
          <a:xfrm>
            <a:off x="3419871" y="2671463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34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75" name="34 Rectángulo">
            <a:extLst>
              <a:ext uri="{FF2B5EF4-FFF2-40B4-BE49-F238E27FC236}">
                <a16:creationId xmlns:a16="http://schemas.microsoft.com/office/drawing/2014/main" id="{183DFBD7-3B9F-D31B-9BDB-99B6744923E0}"/>
              </a:ext>
            </a:extLst>
          </p:cNvPr>
          <p:cNvSpPr/>
          <p:nvPr/>
        </p:nvSpPr>
        <p:spPr>
          <a:xfrm>
            <a:off x="3419871" y="2095399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76" name="13 Rectángulo">
            <a:extLst>
              <a:ext uri="{FF2B5EF4-FFF2-40B4-BE49-F238E27FC236}">
                <a16:creationId xmlns:a16="http://schemas.microsoft.com/office/drawing/2014/main" id="{3C04E3BF-9BCE-C608-CAC0-BC552E8D43C6}"/>
              </a:ext>
            </a:extLst>
          </p:cNvPr>
          <p:cNvSpPr/>
          <p:nvPr/>
        </p:nvSpPr>
        <p:spPr>
          <a:xfrm>
            <a:off x="3491879" y="1257146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Abr</a:t>
            </a:r>
          </a:p>
        </p:txBody>
      </p:sp>
      <p:sp>
        <p:nvSpPr>
          <p:cNvPr id="60" name="35 Rectángulo">
            <a:extLst>
              <a:ext uri="{FF2B5EF4-FFF2-40B4-BE49-F238E27FC236}">
                <a16:creationId xmlns:a16="http://schemas.microsoft.com/office/drawing/2014/main" id="{C7895C35-C4D1-4BA8-6D52-8B18E9CC6B43}"/>
              </a:ext>
            </a:extLst>
          </p:cNvPr>
          <p:cNvSpPr/>
          <p:nvPr/>
        </p:nvSpPr>
        <p:spPr>
          <a:xfrm>
            <a:off x="2843807" y="4425498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45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61" name="36 Rectángulo">
            <a:extLst>
              <a:ext uri="{FF2B5EF4-FFF2-40B4-BE49-F238E27FC236}">
                <a16:creationId xmlns:a16="http://schemas.microsoft.com/office/drawing/2014/main" id="{93BB1FE5-DCD1-60C8-13E9-7F0555A03021}"/>
              </a:ext>
            </a:extLst>
          </p:cNvPr>
          <p:cNvSpPr/>
          <p:nvPr/>
        </p:nvSpPr>
        <p:spPr>
          <a:xfrm>
            <a:off x="2843807" y="5579367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36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78" name="38 Rectángulo">
            <a:extLst>
              <a:ext uri="{FF2B5EF4-FFF2-40B4-BE49-F238E27FC236}">
                <a16:creationId xmlns:a16="http://schemas.microsoft.com/office/drawing/2014/main" id="{E63FF8A2-811B-B66C-388B-4927C67B01A9}"/>
              </a:ext>
            </a:extLst>
          </p:cNvPr>
          <p:cNvSpPr/>
          <p:nvPr/>
        </p:nvSpPr>
        <p:spPr>
          <a:xfrm>
            <a:off x="2843807" y="5003303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19%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82" name="13 Rectángulo">
            <a:extLst>
              <a:ext uri="{FF2B5EF4-FFF2-40B4-BE49-F238E27FC236}">
                <a16:creationId xmlns:a16="http://schemas.microsoft.com/office/drawing/2014/main" id="{B5D41608-9AF2-51EB-FEEA-EC6CE67022D8}"/>
              </a:ext>
            </a:extLst>
          </p:cNvPr>
          <p:cNvSpPr/>
          <p:nvPr/>
        </p:nvSpPr>
        <p:spPr>
          <a:xfrm>
            <a:off x="2843807" y="4163309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May</a:t>
            </a:r>
          </a:p>
        </p:txBody>
      </p:sp>
      <p:sp>
        <p:nvSpPr>
          <p:cNvPr id="84" name="35 Rectángulo">
            <a:extLst>
              <a:ext uri="{FF2B5EF4-FFF2-40B4-BE49-F238E27FC236}">
                <a16:creationId xmlns:a16="http://schemas.microsoft.com/office/drawing/2014/main" id="{4E0C48AE-9D81-72D1-4A36-D93C55859248}"/>
              </a:ext>
            </a:extLst>
          </p:cNvPr>
          <p:cNvSpPr/>
          <p:nvPr/>
        </p:nvSpPr>
        <p:spPr>
          <a:xfrm>
            <a:off x="2843807" y="1521076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50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85" name="36 Rectángulo">
            <a:extLst>
              <a:ext uri="{FF2B5EF4-FFF2-40B4-BE49-F238E27FC236}">
                <a16:creationId xmlns:a16="http://schemas.microsoft.com/office/drawing/2014/main" id="{4659E9F0-7982-C790-7B78-5FB5ED266EDB}"/>
              </a:ext>
            </a:extLst>
          </p:cNvPr>
          <p:cNvSpPr/>
          <p:nvPr/>
        </p:nvSpPr>
        <p:spPr>
          <a:xfrm>
            <a:off x="2843807" y="2674945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33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86" name="38 Rectángulo">
            <a:extLst>
              <a:ext uri="{FF2B5EF4-FFF2-40B4-BE49-F238E27FC236}">
                <a16:creationId xmlns:a16="http://schemas.microsoft.com/office/drawing/2014/main" id="{17B9788B-A78E-5597-2EEE-951F78E59D4A}"/>
              </a:ext>
            </a:extLst>
          </p:cNvPr>
          <p:cNvSpPr/>
          <p:nvPr/>
        </p:nvSpPr>
        <p:spPr>
          <a:xfrm>
            <a:off x="2843807" y="2098881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17%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90" name="13 Rectángulo">
            <a:extLst>
              <a:ext uri="{FF2B5EF4-FFF2-40B4-BE49-F238E27FC236}">
                <a16:creationId xmlns:a16="http://schemas.microsoft.com/office/drawing/2014/main" id="{4B160CCB-DACF-2DE7-42B0-4B5F74A3D369}"/>
              </a:ext>
            </a:extLst>
          </p:cNvPr>
          <p:cNvSpPr/>
          <p:nvPr/>
        </p:nvSpPr>
        <p:spPr>
          <a:xfrm>
            <a:off x="2843807" y="1258887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May</a:t>
            </a:r>
          </a:p>
        </p:txBody>
      </p:sp>
      <p:sp>
        <p:nvSpPr>
          <p:cNvPr id="92" name="35 Rectángulo">
            <a:extLst>
              <a:ext uri="{FF2B5EF4-FFF2-40B4-BE49-F238E27FC236}">
                <a16:creationId xmlns:a16="http://schemas.microsoft.com/office/drawing/2014/main" id="{D1A0EEB6-4623-2F8E-2B27-B932390BA725}"/>
              </a:ext>
            </a:extLst>
          </p:cNvPr>
          <p:cNvSpPr/>
          <p:nvPr/>
        </p:nvSpPr>
        <p:spPr>
          <a:xfrm>
            <a:off x="2267743" y="4435371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93" name="36 Rectángulo">
            <a:extLst>
              <a:ext uri="{FF2B5EF4-FFF2-40B4-BE49-F238E27FC236}">
                <a16:creationId xmlns:a16="http://schemas.microsoft.com/office/drawing/2014/main" id="{8A29C196-CB6C-B803-8576-397B08C4140A}"/>
              </a:ext>
            </a:extLst>
          </p:cNvPr>
          <p:cNvSpPr/>
          <p:nvPr/>
        </p:nvSpPr>
        <p:spPr>
          <a:xfrm>
            <a:off x="2267743" y="5589240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38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94" name="38 Rectángulo">
            <a:extLst>
              <a:ext uri="{FF2B5EF4-FFF2-40B4-BE49-F238E27FC236}">
                <a16:creationId xmlns:a16="http://schemas.microsoft.com/office/drawing/2014/main" id="{543DC9E6-E43E-0530-26CF-2D1CE680A027}"/>
              </a:ext>
            </a:extLst>
          </p:cNvPr>
          <p:cNvSpPr/>
          <p:nvPr/>
        </p:nvSpPr>
        <p:spPr>
          <a:xfrm>
            <a:off x="2267743" y="5013176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latin typeface="Century Gothic"/>
              </a:rPr>
              <a:t>14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98" name="13 Rectángulo">
            <a:extLst>
              <a:ext uri="{FF2B5EF4-FFF2-40B4-BE49-F238E27FC236}">
                <a16:creationId xmlns:a16="http://schemas.microsoft.com/office/drawing/2014/main" id="{F7D2C5DB-BF6C-14F5-81AF-E342F8CD26EE}"/>
              </a:ext>
            </a:extLst>
          </p:cNvPr>
          <p:cNvSpPr/>
          <p:nvPr/>
        </p:nvSpPr>
        <p:spPr>
          <a:xfrm>
            <a:off x="2267743" y="4173182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Jun</a:t>
            </a:r>
          </a:p>
        </p:txBody>
      </p:sp>
      <p:sp>
        <p:nvSpPr>
          <p:cNvPr id="100" name="35 Rectángulo">
            <a:extLst>
              <a:ext uri="{FF2B5EF4-FFF2-40B4-BE49-F238E27FC236}">
                <a16:creationId xmlns:a16="http://schemas.microsoft.com/office/drawing/2014/main" id="{134D612A-3ABE-FDA4-66F8-68AB519CA26D}"/>
              </a:ext>
            </a:extLst>
          </p:cNvPr>
          <p:cNvSpPr/>
          <p:nvPr/>
        </p:nvSpPr>
        <p:spPr>
          <a:xfrm>
            <a:off x="2267743" y="1530949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45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01" name="36 Rectángulo">
            <a:extLst>
              <a:ext uri="{FF2B5EF4-FFF2-40B4-BE49-F238E27FC236}">
                <a16:creationId xmlns:a16="http://schemas.microsoft.com/office/drawing/2014/main" id="{A39D504E-F1AA-2659-40F1-35DF428FD70D}"/>
              </a:ext>
            </a:extLst>
          </p:cNvPr>
          <p:cNvSpPr/>
          <p:nvPr/>
        </p:nvSpPr>
        <p:spPr>
          <a:xfrm>
            <a:off x="2267743" y="2684818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35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02" name="38 Rectángulo">
            <a:extLst>
              <a:ext uri="{FF2B5EF4-FFF2-40B4-BE49-F238E27FC236}">
                <a16:creationId xmlns:a16="http://schemas.microsoft.com/office/drawing/2014/main" id="{1DAA90EC-457B-7F70-C0E8-9916CA000553}"/>
              </a:ext>
            </a:extLst>
          </p:cNvPr>
          <p:cNvSpPr/>
          <p:nvPr/>
        </p:nvSpPr>
        <p:spPr>
          <a:xfrm>
            <a:off x="2267743" y="2108754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06" name="13 Rectángulo">
            <a:extLst>
              <a:ext uri="{FF2B5EF4-FFF2-40B4-BE49-F238E27FC236}">
                <a16:creationId xmlns:a16="http://schemas.microsoft.com/office/drawing/2014/main" id="{656BF6ED-CADD-5836-6D72-D4D65FFB1A2E}"/>
              </a:ext>
            </a:extLst>
          </p:cNvPr>
          <p:cNvSpPr/>
          <p:nvPr/>
        </p:nvSpPr>
        <p:spPr>
          <a:xfrm>
            <a:off x="2267743" y="126876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Jun</a:t>
            </a:r>
          </a:p>
        </p:txBody>
      </p:sp>
      <p:sp>
        <p:nvSpPr>
          <p:cNvPr id="108" name="35 Rectángulo">
            <a:extLst>
              <a:ext uri="{FF2B5EF4-FFF2-40B4-BE49-F238E27FC236}">
                <a16:creationId xmlns:a16="http://schemas.microsoft.com/office/drawing/2014/main" id="{5C0B9C70-3D30-AB80-7379-71C86595811E}"/>
              </a:ext>
            </a:extLst>
          </p:cNvPr>
          <p:cNvSpPr/>
          <p:nvPr/>
        </p:nvSpPr>
        <p:spPr>
          <a:xfrm>
            <a:off x="1691679" y="4435371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09" name="36 Rectángulo">
            <a:extLst>
              <a:ext uri="{FF2B5EF4-FFF2-40B4-BE49-F238E27FC236}">
                <a16:creationId xmlns:a16="http://schemas.microsoft.com/office/drawing/2014/main" id="{54FDA923-05D3-37C7-E7DE-32DA7F24C640}"/>
              </a:ext>
            </a:extLst>
          </p:cNvPr>
          <p:cNvSpPr/>
          <p:nvPr/>
        </p:nvSpPr>
        <p:spPr>
          <a:xfrm>
            <a:off x="1691679" y="5589240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47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10" name="38 Rectángulo">
            <a:extLst>
              <a:ext uri="{FF2B5EF4-FFF2-40B4-BE49-F238E27FC236}">
                <a16:creationId xmlns:a16="http://schemas.microsoft.com/office/drawing/2014/main" id="{BB5A8608-533D-DB06-A27B-7E24BAFB71BD}"/>
              </a:ext>
            </a:extLst>
          </p:cNvPr>
          <p:cNvSpPr/>
          <p:nvPr/>
        </p:nvSpPr>
        <p:spPr>
          <a:xfrm>
            <a:off x="1691679" y="5013176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latin typeface="Century Gothic"/>
              </a:rPr>
              <a:t>25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14" name="13 Rectángulo">
            <a:extLst>
              <a:ext uri="{FF2B5EF4-FFF2-40B4-BE49-F238E27FC236}">
                <a16:creationId xmlns:a16="http://schemas.microsoft.com/office/drawing/2014/main" id="{2DB1F8F6-B7E3-0E67-3207-BD5930463A6F}"/>
              </a:ext>
            </a:extLst>
          </p:cNvPr>
          <p:cNvSpPr/>
          <p:nvPr/>
        </p:nvSpPr>
        <p:spPr>
          <a:xfrm>
            <a:off x="1691679" y="4173182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Jul</a:t>
            </a:r>
          </a:p>
        </p:txBody>
      </p:sp>
      <p:sp>
        <p:nvSpPr>
          <p:cNvPr id="116" name="35 Rectángulo">
            <a:extLst>
              <a:ext uri="{FF2B5EF4-FFF2-40B4-BE49-F238E27FC236}">
                <a16:creationId xmlns:a16="http://schemas.microsoft.com/office/drawing/2014/main" id="{B505E413-2EA7-0C6A-CD81-9FD4D60DE9DC}"/>
              </a:ext>
            </a:extLst>
          </p:cNvPr>
          <p:cNvSpPr/>
          <p:nvPr/>
        </p:nvSpPr>
        <p:spPr>
          <a:xfrm>
            <a:off x="1691679" y="1530949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34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17" name="36 Rectángulo">
            <a:extLst>
              <a:ext uri="{FF2B5EF4-FFF2-40B4-BE49-F238E27FC236}">
                <a16:creationId xmlns:a16="http://schemas.microsoft.com/office/drawing/2014/main" id="{5CDAF9E3-FD9B-FDBA-E42F-7D18D7ED99F8}"/>
              </a:ext>
            </a:extLst>
          </p:cNvPr>
          <p:cNvSpPr/>
          <p:nvPr/>
        </p:nvSpPr>
        <p:spPr>
          <a:xfrm>
            <a:off x="1691679" y="2684818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42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18" name="38 Rectángulo">
            <a:extLst>
              <a:ext uri="{FF2B5EF4-FFF2-40B4-BE49-F238E27FC236}">
                <a16:creationId xmlns:a16="http://schemas.microsoft.com/office/drawing/2014/main" id="{FD376330-3BAC-4181-C4AF-BCE352D064CD}"/>
              </a:ext>
            </a:extLst>
          </p:cNvPr>
          <p:cNvSpPr/>
          <p:nvPr/>
        </p:nvSpPr>
        <p:spPr>
          <a:xfrm>
            <a:off x="1691679" y="2108754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22" name="13 Rectángulo">
            <a:extLst>
              <a:ext uri="{FF2B5EF4-FFF2-40B4-BE49-F238E27FC236}">
                <a16:creationId xmlns:a16="http://schemas.microsoft.com/office/drawing/2014/main" id="{108FED9A-C657-9F83-AF98-1988A42D8745}"/>
              </a:ext>
            </a:extLst>
          </p:cNvPr>
          <p:cNvSpPr/>
          <p:nvPr/>
        </p:nvSpPr>
        <p:spPr>
          <a:xfrm>
            <a:off x="1691679" y="126876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Jul</a:t>
            </a:r>
          </a:p>
        </p:txBody>
      </p:sp>
      <p:sp>
        <p:nvSpPr>
          <p:cNvPr id="125" name="35 Rectángulo">
            <a:extLst>
              <a:ext uri="{FF2B5EF4-FFF2-40B4-BE49-F238E27FC236}">
                <a16:creationId xmlns:a16="http://schemas.microsoft.com/office/drawing/2014/main" id="{77B6D10A-CA6C-C787-3CAC-38E9FB7B152B}"/>
              </a:ext>
            </a:extLst>
          </p:cNvPr>
          <p:cNvSpPr/>
          <p:nvPr/>
        </p:nvSpPr>
        <p:spPr>
          <a:xfrm>
            <a:off x="1115615" y="4435371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26" name="36 Rectángulo">
            <a:extLst>
              <a:ext uri="{FF2B5EF4-FFF2-40B4-BE49-F238E27FC236}">
                <a16:creationId xmlns:a16="http://schemas.microsoft.com/office/drawing/2014/main" id="{CA743231-5B16-0EF0-5213-77713766E4AE}"/>
              </a:ext>
            </a:extLst>
          </p:cNvPr>
          <p:cNvSpPr/>
          <p:nvPr/>
        </p:nvSpPr>
        <p:spPr>
          <a:xfrm>
            <a:off x="1115615" y="5589240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46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27" name="38 Rectángulo">
            <a:extLst>
              <a:ext uri="{FF2B5EF4-FFF2-40B4-BE49-F238E27FC236}">
                <a16:creationId xmlns:a16="http://schemas.microsoft.com/office/drawing/2014/main" id="{5845A143-D72C-D7DF-280D-9509510C1A63}"/>
              </a:ext>
            </a:extLst>
          </p:cNvPr>
          <p:cNvSpPr/>
          <p:nvPr/>
        </p:nvSpPr>
        <p:spPr>
          <a:xfrm>
            <a:off x="1115615" y="5013176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latin typeface="Century Gothic"/>
              </a:rPr>
              <a:t>20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28" name="13 Rectángulo">
            <a:extLst>
              <a:ext uri="{FF2B5EF4-FFF2-40B4-BE49-F238E27FC236}">
                <a16:creationId xmlns:a16="http://schemas.microsoft.com/office/drawing/2014/main" id="{0A63B4EB-F10B-C892-BF68-1A7AA07337DF}"/>
              </a:ext>
            </a:extLst>
          </p:cNvPr>
          <p:cNvSpPr/>
          <p:nvPr/>
        </p:nvSpPr>
        <p:spPr>
          <a:xfrm>
            <a:off x="1115615" y="4173182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 err="1">
                <a:solidFill>
                  <a:srgbClr val="000000"/>
                </a:solidFill>
              </a:rPr>
              <a:t>Ago</a:t>
            </a:r>
            <a:endParaRPr lang="es-AR" sz="900" dirty="0">
              <a:solidFill>
                <a:srgbClr val="000000"/>
              </a:solidFill>
            </a:endParaRPr>
          </a:p>
        </p:txBody>
      </p:sp>
      <p:sp>
        <p:nvSpPr>
          <p:cNvPr id="129" name="35 Rectángulo">
            <a:extLst>
              <a:ext uri="{FF2B5EF4-FFF2-40B4-BE49-F238E27FC236}">
                <a16:creationId xmlns:a16="http://schemas.microsoft.com/office/drawing/2014/main" id="{C62A0E2D-407E-DE06-17EA-321A85E33CB4}"/>
              </a:ext>
            </a:extLst>
          </p:cNvPr>
          <p:cNvSpPr/>
          <p:nvPr/>
        </p:nvSpPr>
        <p:spPr>
          <a:xfrm>
            <a:off x="1115615" y="1530949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37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30" name="36 Rectángulo">
            <a:extLst>
              <a:ext uri="{FF2B5EF4-FFF2-40B4-BE49-F238E27FC236}">
                <a16:creationId xmlns:a16="http://schemas.microsoft.com/office/drawing/2014/main" id="{0D9D1D2F-6D81-73F2-7B48-913D4E9854B3}"/>
              </a:ext>
            </a:extLst>
          </p:cNvPr>
          <p:cNvSpPr/>
          <p:nvPr/>
        </p:nvSpPr>
        <p:spPr>
          <a:xfrm>
            <a:off x="1115615" y="2684818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43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31" name="38 Rectángulo">
            <a:extLst>
              <a:ext uri="{FF2B5EF4-FFF2-40B4-BE49-F238E27FC236}">
                <a16:creationId xmlns:a16="http://schemas.microsoft.com/office/drawing/2014/main" id="{148338DE-22A0-3564-AA82-12783141CCE5}"/>
              </a:ext>
            </a:extLst>
          </p:cNvPr>
          <p:cNvSpPr/>
          <p:nvPr/>
        </p:nvSpPr>
        <p:spPr>
          <a:xfrm>
            <a:off x="1115615" y="2108754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32" name="13 Rectángulo">
            <a:extLst>
              <a:ext uri="{FF2B5EF4-FFF2-40B4-BE49-F238E27FC236}">
                <a16:creationId xmlns:a16="http://schemas.microsoft.com/office/drawing/2014/main" id="{0695C01D-4896-2885-8C5E-04E86248E206}"/>
              </a:ext>
            </a:extLst>
          </p:cNvPr>
          <p:cNvSpPr/>
          <p:nvPr/>
        </p:nvSpPr>
        <p:spPr>
          <a:xfrm>
            <a:off x="1115615" y="126876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 err="1">
                <a:solidFill>
                  <a:srgbClr val="000000"/>
                </a:solidFill>
              </a:rPr>
              <a:t>Ago</a:t>
            </a:r>
            <a:endParaRPr lang="es-AR" sz="900" dirty="0">
              <a:solidFill>
                <a:srgbClr val="000000"/>
              </a:solidFill>
            </a:endParaRPr>
          </a:p>
        </p:txBody>
      </p:sp>
      <p:sp>
        <p:nvSpPr>
          <p:cNvPr id="133" name="27 Rectángulo redondeado">
            <a:extLst>
              <a:ext uri="{FF2B5EF4-FFF2-40B4-BE49-F238E27FC236}">
                <a16:creationId xmlns:a16="http://schemas.microsoft.com/office/drawing/2014/main" id="{89FF1DD9-B174-B25E-32A1-51625A3FDDD5}"/>
              </a:ext>
            </a:extLst>
          </p:cNvPr>
          <p:cNvSpPr/>
          <p:nvPr/>
        </p:nvSpPr>
        <p:spPr>
          <a:xfrm>
            <a:off x="6084168" y="4834609"/>
            <a:ext cx="2736304" cy="826639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100" b="1" kern="0" dirty="0">
                <a:solidFill>
                  <a:prstClr val="black"/>
                </a:solidFill>
              </a:rPr>
              <a:t>Se incrementa 3 puntos la expectativa de mejora en septiembre.</a:t>
            </a:r>
            <a:endParaRPr lang="es-AR" sz="1100" kern="0" dirty="0">
              <a:solidFill>
                <a:prstClr val="black"/>
              </a:solidFill>
            </a:endParaRPr>
          </a:p>
        </p:txBody>
      </p:sp>
      <p:sp>
        <p:nvSpPr>
          <p:cNvPr id="2" name="35 Rectángulo">
            <a:extLst>
              <a:ext uri="{FF2B5EF4-FFF2-40B4-BE49-F238E27FC236}">
                <a16:creationId xmlns:a16="http://schemas.microsoft.com/office/drawing/2014/main" id="{8598B4E6-6C0D-7F38-3757-920E30D454AA}"/>
              </a:ext>
            </a:extLst>
          </p:cNvPr>
          <p:cNvSpPr/>
          <p:nvPr/>
        </p:nvSpPr>
        <p:spPr>
          <a:xfrm>
            <a:off x="539552" y="4435371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3" name="36 Rectángulo">
            <a:extLst>
              <a:ext uri="{FF2B5EF4-FFF2-40B4-BE49-F238E27FC236}">
                <a16:creationId xmlns:a16="http://schemas.microsoft.com/office/drawing/2014/main" id="{F455A8BE-1762-306E-8E8F-527CEF90087E}"/>
              </a:ext>
            </a:extLst>
          </p:cNvPr>
          <p:cNvSpPr/>
          <p:nvPr/>
        </p:nvSpPr>
        <p:spPr>
          <a:xfrm>
            <a:off x="539552" y="5589240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4" name="38 Rectángulo">
            <a:extLst>
              <a:ext uri="{FF2B5EF4-FFF2-40B4-BE49-F238E27FC236}">
                <a16:creationId xmlns:a16="http://schemas.microsoft.com/office/drawing/2014/main" id="{C7152561-A0E9-9B73-5AFF-ED56D11F4DDF}"/>
              </a:ext>
            </a:extLst>
          </p:cNvPr>
          <p:cNvSpPr/>
          <p:nvPr/>
        </p:nvSpPr>
        <p:spPr>
          <a:xfrm>
            <a:off x="539552" y="5013176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6" name="13 Rectángulo">
            <a:extLst>
              <a:ext uri="{FF2B5EF4-FFF2-40B4-BE49-F238E27FC236}">
                <a16:creationId xmlns:a16="http://schemas.microsoft.com/office/drawing/2014/main" id="{4E325500-4896-EE3B-42FA-C6E9088B131C}"/>
              </a:ext>
            </a:extLst>
          </p:cNvPr>
          <p:cNvSpPr/>
          <p:nvPr/>
        </p:nvSpPr>
        <p:spPr>
          <a:xfrm>
            <a:off x="539552" y="4173182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Sept</a:t>
            </a:r>
          </a:p>
        </p:txBody>
      </p:sp>
      <p:sp>
        <p:nvSpPr>
          <p:cNvPr id="8" name="35 Rectángulo">
            <a:extLst>
              <a:ext uri="{FF2B5EF4-FFF2-40B4-BE49-F238E27FC236}">
                <a16:creationId xmlns:a16="http://schemas.microsoft.com/office/drawing/2014/main" id="{6ADE7E9D-3CB0-A646-C3E5-A90DDEC297D1}"/>
              </a:ext>
            </a:extLst>
          </p:cNvPr>
          <p:cNvSpPr/>
          <p:nvPr/>
        </p:nvSpPr>
        <p:spPr>
          <a:xfrm>
            <a:off x="539552" y="1530949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3" name="36 Rectángulo">
            <a:extLst>
              <a:ext uri="{FF2B5EF4-FFF2-40B4-BE49-F238E27FC236}">
                <a16:creationId xmlns:a16="http://schemas.microsoft.com/office/drawing/2014/main" id="{D3D6FA2F-4465-E1A0-1B4B-3EEA76AB720B}"/>
              </a:ext>
            </a:extLst>
          </p:cNvPr>
          <p:cNvSpPr/>
          <p:nvPr/>
        </p:nvSpPr>
        <p:spPr>
          <a:xfrm>
            <a:off x="539552" y="2684818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4" name="38 Rectángulo">
            <a:extLst>
              <a:ext uri="{FF2B5EF4-FFF2-40B4-BE49-F238E27FC236}">
                <a16:creationId xmlns:a16="http://schemas.microsoft.com/office/drawing/2014/main" id="{9CE48DF1-B56B-1DF7-7B41-0AF552FD2CB8}"/>
              </a:ext>
            </a:extLst>
          </p:cNvPr>
          <p:cNvSpPr/>
          <p:nvPr/>
        </p:nvSpPr>
        <p:spPr>
          <a:xfrm>
            <a:off x="539552" y="2108754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23%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5" name="13 Rectángulo">
            <a:extLst>
              <a:ext uri="{FF2B5EF4-FFF2-40B4-BE49-F238E27FC236}">
                <a16:creationId xmlns:a16="http://schemas.microsoft.com/office/drawing/2014/main" id="{8F99420E-F86C-B152-22CD-DA743AB78745}"/>
              </a:ext>
            </a:extLst>
          </p:cNvPr>
          <p:cNvSpPr/>
          <p:nvPr/>
        </p:nvSpPr>
        <p:spPr>
          <a:xfrm>
            <a:off x="539552" y="126876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Sept</a:t>
            </a:r>
          </a:p>
        </p:txBody>
      </p:sp>
    </p:spTree>
    <p:extLst>
      <p:ext uri="{BB962C8B-B14F-4D97-AF65-F5344CB8AC3E}">
        <p14:creationId xmlns:p14="http://schemas.microsoft.com/office/powerpoint/2010/main" val="1913604561"/>
      </p:ext>
    </p:extLst>
  </p:cSld>
  <p:clrMapOvr>
    <a:masterClrMapping/>
  </p:clrMapOvr>
  <p:transition>
    <p:strips dir="r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download very angry emoji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>
              <a:solidFill>
                <a:prstClr val="black"/>
              </a:solidFill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611560" y="6525642"/>
            <a:ext cx="4824536" cy="215429"/>
          </a:xfrm>
          <a:prstGeom prst="rect">
            <a:avLst/>
          </a:prstGeom>
          <a:noFill/>
        </p:spPr>
        <p:txBody>
          <a:bodyPr wrap="square" lIns="91427" tIns="45713" rIns="91427" bIns="45713" rtlCol="0" anchor="ctr">
            <a:spAutoFit/>
          </a:bodyPr>
          <a:lstStyle/>
          <a:p>
            <a:r>
              <a:rPr lang="es-AR" sz="800" dirty="0">
                <a:solidFill>
                  <a:srgbClr val="FFFFFF"/>
                </a:solidFill>
              </a:rPr>
              <a:t>BASE: 800 casos. Una respuesta por tema.</a:t>
            </a:r>
          </a:p>
        </p:txBody>
      </p:sp>
      <p:sp>
        <p:nvSpPr>
          <p:cNvPr id="9" name="2 Título"/>
          <p:cNvSpPr>
            <a:spLocks noGrp="1"/>
          </p:cNvSpPr>
          <p:nvPr>
            <p:ph type="title"/>
          </p:nvPr>
        </p:nvSpPr>
        <p:spPr>
          <a:xfrm>
            <a:off x="-36512" y="188640"/>
            <a:ext cx="9144000" cy="332656"/>
          </a:xfrm>
        </p:spPr>
        <p:txBody>
          <a:bodyPr anchor="ctr"/>
          <a:lstStyle/>
          <a:p>
            <a:pPr algn="ctr"/>
            <a:r>
              <a:rPr lang="es-AR" sz="1600" b="1" dirty="0">
                <a:solidFill>
                  <a:srgbClr val="C00000"/>
                </a:solidFill>
              </a:rPr>
              <a:t>¿CÓMO ESTAREMOS EN UN AÑO?</a:t>
            </a:r>
            <a:endParaRPr lang="es-AR" sz="1600" dirty="0">
              <a:solidFill>
                <a:srgbClr val="C0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692696"/>
            <a:ext cx="9144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AR" sz="1100" b="1" dirty="0">
              <a:solidFill>
                <a:srgbClr val="00206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572000" y="1472009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4572000" y="2625878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39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539552" y="980728"/>
            <a:ext cx="511256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200" b="1" dirty="0">
                <a:solidFill>
                  <a:srgbClr val="000000"/>
                </a:solidFill>
              </a:rPr>
              <a:t>La inseguridad en el país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4572000" y="2049814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30" name="29 Rectángulo"/>
          <p:cNvSpPr/>
          <p:nvPr/>
        </p:nvSpPr>
        <p:spPr>
          <a:xfrm>
            <a:off x="0" y="548680"/>
            <a:ext cx="9144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000" dirty="0">
                <a:solidFill>
                  <a:srgbClr val="002060"/>
                </a:solidFill>
              </a:rPr>
              <a:t>P8. </a:t>
            </a:r>
            <a:r>
              <a:rPr lang="es-MX" sz="1000" dirty="0">
                <a:solidFill>
                  <a:srgbClr val="002060"/>
                </a:solidFill>
              </a:rPr>
              <a:t>De aquí a 1 año, ¿cómo crees que estarán en Argentina los siguientes temas?</a:t>
            </a:r>
            <a:endParaRPr lang="es-AR" sz="1000" dirty="0">
              <a:solidFill>
                <a:srgbClr val="002060"/>
              </a:solidFill>
            </a:endParaRPr>
          </a:p>
        </p:txBody>
      </p:sp>
      <p:sp>
        <p:nvSpPr>
          <p:cNvPr id="2" name="7 Rectángulo">
            <a:extLst>
              <a:ext uri="{FF2B5EF4-FFF2-40B4-BE49-F238E27FC236}">
                <a16:creationId xmlns:a16="http://schemas.microsoft.com/office/drawing/2014/main" id="{A1ADDE7C-EE05-3C84-5D42-5C570F782896}"/>
              </a:ext>
            </a:extLst>
          </p:cNvPr>
          <p:cNvSpPr/>
          <p:nvPr/>
        </p:nvSpPr>
        <p:spPr>
          <a:xfrm>
            <a:off x="4572000" y="4407788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43%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3" name="12 Rectángulo">
            <a:extLst>
              <a:ext uri="{FF2B5EF4-FFF2-40B4-BE49-F238E27FC236}">
                <a16:creationId xmlns:a16="http://schemas.microsoft.com/office/drawing/2014/main" id="{850CE03A-4073-144A-6AF1-DB47BB57541C}"/>
              </a:ext>
            </a:extLst>
          </p:cNvPr>
          <p:cNvSpPr/>
          <p:nvPr/>
        </p:nvSpPr>
        <p:spPr>
          <a:xfrm>
            <a:off x="4572000" y="5561657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40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4" name="13 Rectángulo">
            <a:extLst>
              <a:ext uri="{FF2B5EF4-FFF2-40B4-BE49-F238E27FC236}">
                <a16:creationId xmlns:a16="http://schemas.microsoft.com/office/drawing/2014/main" id="{384D3A0B-49F4-2AA2-1ED9-F9E7930A86E9}"/>
              </a:ext>
            </a:extLst>
          </p:cNvPr>
          <p:cNvSpPr/>
          <p:nvPr/>
        </p:nvSpPr>
        <p:spPr>
          <a:xfrm>
            <a:off x="539552" y="3907217"/>
            <a:ext cx="5112568" cy="281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200" b="1" dirty="0">
                <a:solidFill>
                  <a:srgbClr val="000000"/>
                </a:solidFill>
              </a:rPr>
              <a:t>El consumo en el país</a:t>
            </a:r>
          </a:p>
        </p:txBody>
      </p:sp>
      <p:sp>
        <p:nvSpPr>
          <p:cNvPr id="6" name="17 Rectángulo">
            <a:extLst>
              <a:ext uri="{FF2B5EF4-FFF2-40B4-BE49-F238E27FC236}">
                <a16:creationId xmlns:a16="http://schemas.microsoft.com/office/drawing/2014/main" id="{634654DC-FC64-2B69-18DF-93AB1EF1DB69}"/>
              </a:ext>
            </a:extLst>
          </p:cNvPr>
          <p:cNvSpPr/>
          <p:nvPr/>
        </p:nvSpPr>
        <p:spPr>
          <a:xfrm>
            <a:off x="4572000" y="4985593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17%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26" name="7 Rectángulo">
            <a:extLst>
              <a:ext uri="{FF2B5EF4-FFF2-40B4-BE49-F238E27FC236}">
                <a16:creationId xmlns:a16="http://schemas.microsoft.com/office/drawing/2014/main" id="{654F0044-FCCA-DED4-6B30-C3A879FAEB57}"/>
              </a:ext>
            </a:extLst>
          </p:cNvPr>
          <p:cNvSpPr/>
          <p:nvPr/>
        </p:nvSpPr>
        <p:spPr>
          <a:xfrm>
            <a:off x="5148064" y="1472009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27" name="12 Rectángulo">
            <a:extLst>
              <a:ext uri="{FF2B5EF4-FFF2-40B4-BE49-F238E27FC236}">
                <a16:creationId xmlns:a16="http://schemas.microsoft.com/office/drawing/2014/main" id="{E9C04A84-8C9E-D9D3-1C55-200FDFA0284B}"/>
              </a:ext>
            </a:extLst>
          </p:cNvPr>
          <p:cNvSpPr/>
          <p:nvPr/>
        </p:nvSpPr>
        <p:spPr>
          <a:xfrm>
            <a:off x="5148064" y="2625878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42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29" name="17 Rectángulo">
            <a:extLst>
              <a:ext uri="{FF2B5EF4-FFF2-40B4-BE49-F238E27FC236}">
                <a16:creationId xmlns:a16="http://schemas.microsoft.com/office/drawing/2014/main" id="{9A5BAFCC-77CE-0B1C-B957-BF818CD1486E}"/>
              </a:ext>
            </a:extLst>
          </p:cNvPr>
          <p:cNvSpPr/>
          <p:nvPr/>
        </p:nvSpPr>
        <p:spPr>
          <a:xfrm>
            <a:off x="5148064" y="2049814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31" name="7 Rectángulo">
            <a:extLst>
              <a:ext uri="{FF2B5EF4-FFF2-40B4-BE49-F238E27FC236}">
                <a16:creationId xmlns:a16="http://schemas.microsoft.com/office/drawing/2014/main" id="{E2E3C793-7424-6A66-6178-784DCB74D6EB}"/>
              </a:ext>
            </a:extLst>
          </p:cNvPr>
          <p:cNvSpPr/>
          <p:nvPr/>
        </p:nvSpPr>
        <p:spPr>
          <a:xfrm>
            <a:off x="5148064" y="4409529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48" name="12 Rectángulo">
            <a:extLst>
              <a:ext uri="{FF2B5EF4-FFF2-40B4-BE49-F238E27FC236}">
                <a16:creationId xmlns:a16="http://schemas.microsoft.com/office/drawing/2014/main" id="{8E1E3B95-0138-BC0B-C2AA-6B60F20D0C23}"/>
              </a:ext>
            </a:extLst>
          </p:cNvPr>
          <p:cNvSpPr/>
          <p:nvPr/>
        </p:nvSpPr>
        <p:spPr>
          <a:xfrm>
            <a:off x="5148064" y="5563398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48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49" name="17 Rectángulo">
            <a:extLst>
              <a:ext uri="{FF2B5EF4-FFF2-40B4-BE49-F238E27FC236}">
                <a16:creationId xmlns:a16="http://schemas.microsoft.com/office/drawing/2014/main" id="{52785CD2-7FC5-0FC0-24A4-BF811753CA89}"/>
              </a:ext>
            </a:extLst>
          </p:cNvPr>
          <p:cNvSpPr/>
          <p:nvPr/>
        </p:nvSpPr>
        <p:spPr>
          <a:xfrm>
            <a:off x="5148064" y="4987334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16%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53" name="13 Rectángulo">
            <a:extLst>
              <a:ext uri="{FF2B5EF4-FFF2-40B4-BE49-F238E27FC236}">
                <a16:creationId xmlns:a16="http://schemas.microsoft.com/office/drawing/2014/main" id="{09CB0C9E-1FE6-55FC-24D9-A25D2EFA8740}"/>
              </a:ext>
            </a:extLst>
          </p:cNvPr>
          <p:cNvSpPr/>
          <p:nvPr/>
        </p:nvSpPr>
        <p:spPr>
          <a:xfrm>
            <a:off x="4572000" y="1241177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Feb</a:t>
            </a:r>
          </a:p>
        </p:txBody>
      </p:sp>
      <p:sp>
        <p:nvSpPr>
          <p:cNvPr id="54" name="13 Rectángulo">
            <a:extLst>
              <a:ext uri="{FF2B5EF4-FFF2-40B4-BE49-F238E27FC236}">
                <a16:creationId xmlns:a16="http://schemas.microsoft.com/office/drawing/2014/main" id="{B81E875E-FC27-51F6-9013-6FA0FBDDCA6C}"/>
              </a:ext>
            </a:extLst>
          </p:cNvPr>
          <p:cNvSpPr/>
          <p:nvPr/>
        </p:nvSpPr>
        <p:spPr>
          <a:xfrm>
            <a:off x="5148064" y="1226369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Ene</a:t>
            </a:r>
          </a:p>
        </p:txBody>
      </p:sp>
      <p:sp>
        <p:nvSpPr>
          <p:cNvPr id="55" name="13 Rectángulo">
            <a:extLst>
              <a:ext uri="{FF2B5EF4-FFF2-40B4-BE49-F238E27FC236}">
                <a16:creationId xmlns:a16="http://schemas.microsoft.com/office/drawing/2014/main" id="{112803B1-94D5-CEA3-4076-4EBCCAA975D8}"/>
              </a:ext>
            </a:extLst>
          </p:cNvPr>
          <p:cNvSpPr/>
          <p:nvPr/>
        </p:nvSpPr>
        <p:spPr>
          <a:xfrm>
            <a:off x="4572000" y="4178697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Feb</a:t>
            </a:r>
          </a:p>
        </p:txBody>
      </p:sp>
      <p:sp>
        <p:nvSpPr>
          <p:cNvPr id="56" name="13 Rectángulo">
            <a:extLst>
              <a:ext uri="{FF2B5EF4-FFF2-40B4-BE49-F238E27FC236}">
                <a16:creationId xmlns:a16="http://schemas.microsoft.com/office/drawing/2014/main" id="{6BA4FB95-8466-56DF-593A-F10278BF4E87}"/>
              </a:ext>
            </a:extLst>
          </p:cNvPr>
          <p:cNvSpPr/>
          <p:nvPr/>
        </p:nvSpPr>
        <p:spPr>
          <a:xfrm>
            <a:off x="5148064" y="4163889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Ene</a:t>
            </a:r>
          </a:p>
        </p:txBody>
      </p:sp>
      <p:sp>
        <p:nvSpPr>
          <p:cNvPr id="15" name="7 Rectángulo">
            <a:extLst>
              <a:ext uri="{FF2B5EF4-FFF2-40B4-BE49-F238E27FC236}">
                <a16:creationId xmlns:a16="http://schemas.microsoft.com/office/drawing/2014/main" id="{C8BB9B5D-CC88-E962-1000-8FE77C9DEEA7}"/>
              </a:ext>
            </a:extLst>
          </p:cNvPr>
          <p:cNvSpPr/>
          <p:nvPr/>
        </p:nvSpPr>
        <p:spPr>
          <a:xfrm>
            <a:off x="3995936" y="4409529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6" name="12 Rectángulo">
            <a:extLst>
              <a:ext uri="{FF2B5EF4-FFF2-40B4-BE49-F238E27FC236}">
                <a16:creationId xmlns:a16="http://schemas.microsoft.com/office/drawing/2014/main" id="{85E3E26E-F68A-51A0-B428-8FD41942E962}"/>
              </a:ext>
            </a:extLst>
          </p:cNvPr>
          <p:cNvSpPr/>
          <p:nvPr/>
        </p:nvSpPr>
        <p:spPr>
          <a:xfrm>
            <a:off x="3995936" y="5563398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43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40" name="17 Rectángulo">
            <a:extLst>
              <a:ext uri="{FF2B5EF4-FFF2-40B4-BE49-F238E27FC236}">
                <a16:creationId xmlns:a16="http://schemas.microsoft.com/office/drawing/2014/main" id="{27301D48-CF9C-CEBB-6E4A-F3E29A1C7D46}"/>
              </a:ext>
            </a:extLst>
          </p:cNvPr>
          <p:cNvSpPr/>
          <p:nvPr/>
        </p:nvSpPr>
        <p:spPr>
          <a:xfrm>
            <a:off x="3995936" y="4987334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42" name="13 Rectángulo">
            <a:extLst>
              <a:ext uri="{FF2B5EF4-FFF2-40B4-BE49-F238E27FC236}">
                <a16:creationId xmlns:a16="http://schemas.microsoft.com/office/drawing/2014/main" id="{FCBFC0A4-76FC-B413-2DA6-DB3C9174E4BB}"/>
              </a:ext>
            </a:extLst>
          </p:cNvPr>
          <p:cNvSpPr/>
          <p:nvPr/>
        </p:nvSpPr>
        <p:spPr>
          <a:xfrm>
            <a:off x="3995936" y="4180438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Mar</a:t>
            </a:r>
          </a:p>
        </p:txBody>
      </p:sp>
      <p:sp>
        <p:nvSpPr>
          <p:cNvPr id="43" name="7 Rectángulo">
            <a:extLst>
              <a:ext uri="{FF2B5EF4-FFF2-40B4-BE49-F238E27FC236}">
                <a16:creationId xmlns:a16="http://schemas.microsoft.com/office/drawing/2014/main" id="{3847B478-FE0C-37AE-A1B0-07C9720FFE04}"/>
              </a:ext>
            </a:extLst>
          </p:cNvPr>
          <p:cNvSpPr/>
          <p:nvPr/>
        </p:nvSpPr>
        <p:spPr>
          <a:xfrm>
            <a:off x="3995936" y="1472009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44" name="12 Rectángulo">
            <a:extLst>
              <a:ext uri="{FF2B5EF4-FFF2-40B4-BE49-F238E27FC236}">
                <a16:creationId xmlns:a16="http://schemas.microsoft.com/office/drawing/2014/main" id="{1FA2A333-82F1-81F5-27CB-9485F12AA1AA}"/>
              </a:ext>
            </a:extLst>
          </p:cNvPr>
          <p:cNvSpPr/>
          <p:nvPr/>
        </p:nvSpPr>
        <p:spPr>
          <a:xfrm>
            <a:off x="3995936" y="2625878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43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45" name="17 Rectángulo">
            <a:extLst>
              <a:ext uri="{FF2B5EF4-FFF2-40B4-BE49-F238E27FC236}">
                <a16:creationId xmlns:a16="http://schemas.microsoft.com/office/drawing/2014/main" id="{610E8F7C-0E08-8DC0-2F66-015F93D873A4}"/>
              </a:ext>
            </a:extLst>
          </p:cNvPr>
          <p:cNvSpPr/>
          <p:nvPr/>
        </p:nvSpPr>
        <p:spPr>
          <a:xfrm>
            <a:off x="3995936" y="2049814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59" name="13 Rectángulo">
            <a:extLst>
              <a:ext uri="{FF2B5EF4-FFF2-40B4-BE49-F238E27FC236}">
                <a16:creationId xmlns:a16="http://schemas.microsoft.com/office/drawing/2014/main" id="{68ACCB55-5D0C-CE5F-1E7C-5D085C394138}"/>
              </a:ext>
            </a:extLst>
          </p:cNvPr>
          <p:cNvSpPr/>
          <p:nvPr/>
        </p:nvSpPr>
        <p:spPr>
          <a:xfrm>
            <a:off x="3995936" y="1241177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Mar</a:t>
            </a:r>
          </a:p>
        </p:txBody>
      </p:sp>
      <p:sp>
        <p:nvSpPr>
          <p:cNvPr id="65" name="7 Rectángulo">
            <a:extLst>
              <a:ext uri="{FF2B5EF4-FFF2-40B4-BE49-F238E27FC236}">
                <a16:creationId xmlns:a16="http://schemas.microsoft.com/office/drawing/2014/main" id="{DA6D78D9-6609-8799-2304-112B2E3B6A5F}"/>
              </a:ext>
            </a:extLst>
          </p:cNvPr>
          <p:cNvSpPr/>
          <p:nvPr/>
        </p:nvSpPr>
        <p:spPr>
          <a:xfrm>
            <a:off x="3419872" y="4409529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43%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66" name="12 Rectángulo">
            <a:extLst>
              <a:ext uri="{FF2B5EF4-FFF2-40B4-BE49-F238E27FC236}">
                <a16:creationId xmlns:a16="http://schemas.microsoft.com/office/drawing/2014/main" id="{79CF66A7-604E-832A-17CE-9846B0DE6A59}"/>
              </a:ext>
            </a:extLst>
          </p:cNvPr>
          <p:cNvSpPr/>
          <p:nvPr/>
        </p:nvSpPr>
        <p:spPr>
          <a:xfrm>
            <a:off x="3419872" y="5563398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36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67" name="17 Rectángulo">
            <a:extLst>
              <a:ext uri="{FF2B5EF4-FFF2-40B4-BE49-F238E27FC236}">
                <a16:creationId xmlns:a16="http://schemas.microsoft.com/office/drawing/2014/main" id="{F5A8902A-5AE7-EF5D-2CAF-840972A11CF2}"/>
              </a:ext>
            </a:extLst>
          </p:cNvPr>
          <p:cNvSpPr/>
          <p:nvPr/>
        </p:nvSpPr>
        <p:spPr>
          <a:xfrm>
            <a:off x="3419872" y="4987334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69" name="13 Rectángulo">
            <a:extLst>
              <a:ext uri="{FF2B5EF4-FFF2-40B4-BE49-F238E27FC236}">
                <a16:creationId xmlns:a16="http://schemas.microsoft.com/office/drawing/2014/main" id="{D71C764B-BA67-BED8-8BD9-8315621908B5}"/>
              </a:ext>
            </a:extLst>
          </p:cNvPr>
          <p:cNvSpPr/>
          <p:nvPr/>
        </p:nvSpPr>
        <p:spPr>
          <a:xfrm>
            <a:off x="3419872" y="4180438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Abr</a:t>
            </a:r>
          </a:p>
        </p:txBody>
      </p:sp>
      <p:sp>
        <p:nvSpPr>
          <p:cNvPr id="70" name="7 Rectángulo">
            <a:extLst>
              <a:ext uri="{FF2B5EF4-FFF2-40B4-BE49-F238E27FC236}">
                <a16:creationId xmlns:a16="http://schemas.microsoft.com/office/drawing/2014/main" id="{7A824CED-FB10-3A46-B2CD-82269ABBB0D8}"/>
              </a:ext>
            </a:extLst>
          </p:cNvPr>
          <p:cNvSpPr/>
          <p:nvPr/>
        </p:nvSpPr>
        <p:spPr>
          <a:xfrm>
            <a:off x="3419872" y="1472009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71" name="12 Rectángulo">
            <a:extLst>
              <a:ext uri="{FF2B5EF4-FFF2-40B4-BE49-F238E27FC236}">
                <a16:creationId xmlns:a16="http://schemas.microsoft.com/office/drawing/2014/main" id="{FAF385F2-0DF2-5A5F-45D7-497E8A8BF043}"/>
              </a:ext>
            </a:extLst>
          </p:cNvPr>
          <p:cNvSpPr/>
          <p:nvPr/>
        </p:nvSpPr>
        <p:spPr>
          <a:xfrm>
            <a:off x="3419872" y="2625878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40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72" name="17 Rectángulo">
            <a:extLst>
              <a:ext uri="{FF2B5EF4-FFF2-40B4-BE49-F238E27FC236}">
                <a16:creationId xmlns:a16="http://schemas.microsoft.com/office/drawing/2014/main" id="{F5CEF691-E239-7440-60FF-35F79C0E10D1}"/>
              </a:ext>
            </a:extLst>
          </p:cNvPr>
          <p:cNvSpPr/>
          <p:nvPr/>
        </p:nvSpPr>
        <p:spPr>
          <a:xfrm>
            <a:off x="3419872" y="2049814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23%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77" name="13 Rectángulo">
            <a:extLst>
              <a:ext uri="{FF2B5EF4-FFF2-40B4-BE49-F238E27FC236}">
                <a16:creationId xmlns:a16="http://schemas.microsoft.com/office/drawing/2014/main" id="{F36C81D6-A985-B369-A647-EBBD171C9C93}"/>
              </a:ext>
            </a:extLst>
          </p:cNvPr>
          <p:cNvSpPr/>
          <p:nvPr/>
        </p:nvSpPr>
        <p:spPr>
          <a:xfrm>
            <a:off x="3419872" y="1241177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Abr</a:t>
            </a:r>
          </a:p>
        </p:txBody>
      </p:sp>
      <p:sp>
        <p:nvSpPr>
          <p:cNvPr id="79" name="7 Rectángulo">
            <a:extLst>
              <a:ext uri="{FF2B5EF4-FFF2-40B4-BE49-F238E27FC236}">
                <a16:creationId xmlns:a16="http://schemas.microsoft.com/office/drawing/2014/main" id="{010EBB27-3996-8817-7AF2-09F7FC8370DE}"/>
              </a:ext>
            </a:extLst>
          </p:cNvPr>
          <p:cNvSpPr/>
          <p:nvPr/>
        </p:nvSpPr>
        <p:spPr>
          <a:xfrm>
            <a:off x="2843808" y="4409529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43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80" name="12 Rectángulo">
            <a:extLst>
              <a:ext uri="{FF2B5EF4-FFF2-40B4-BE49-F238E27FC236}">
                <a16:creationId xmlns:a16="http://schemas.microsoft.com/office/drawing/2014/main" id="{51ED06C9-69A7-4559-25CB-D1525962486F}"/>
              </a:ext>
            </a:extLst>
          </p:cNvPr>
          <p:cNvSpPr/>
          <p:nvPr/>
        </p:nvSpPr>
        <p:spPr>
          <a:xfrm>
            <a:off x="2843808" y="5563398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81" name="17 Rectángulo">
            <a:extLst>
              <a:ext uri="{FF2B5EF4-FFF2-40B4-BE49-F238E27FC236}">
                <a16:creationId xmlns:a16="http://schemas.microsoft.com/office/drawing/2014/main" id="{871C997B-3AD6-7548-A0D6-4181F692DC30}"/>
              </a:ext>
            </a:extLst>
          </p:cNvPr>
          <p:cNvSpPr/>
          <p:nvPr/>
        </p:nvSpPr>
        <p:spPr>
          <a:xfrm>
            <a:off x="2843808" y="4987334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latin typeface="Century Gothic"/>
              </a:rPr>
              <a:t>17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83" name="13 Rectángulo">
            <a:extLst>
              <a:ext uri="{FF2B5EF4-FFF2-40B4-BE49-F238E27FC236}">
                <a16:creationId xmlns:a16="http://schemas.microsoft.com/office/drawing/2014/main" id="{C483B081-3E07-C88B-BF35-735A6FBA57F3}"/>
              </a:ext>
            </a:extLst>
          </p:cNvPr>
          <p:cNvSpPr/>
          <p:nvPr/>
        </p:nvSpPr>
        <p:spPr>
          <a:xfrm>
            <a:off x="2843808" y="4180438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May</a:t>
            </a:r>
          </a:p>
        </p:txBody>
      </p:sp>
      <p:sp>
        <p:nvSpPr>
          <p:cNvPr id="87" name="7 Rectángulo">
            <a:extLst>
              <a:ext uri="{FF2B5EF4-FFF2-40B4-BE49-F238E27FC236}">
                <a16:creationId xmlns:a16="http://schemas.microsoft.com/office/drawing/2014/main" id="{D4F03802-BFA5-8BC6-E39D-24B0B3A1D496}"/>
              </a:ext>
            </a:extLst>
          </p:cNvPr>
          <p:cNvSpPr/>
          <p:nvPr/>
        </p:nvSpPr>
        <p:spPr>
          <a:xfrm>
            <a:off x="2843808" y="1472009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32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88" name="12 Rectángulo">
            <a:extLst>
              <a:ext uri="{FF2B5EF4-FFF2-40B4-BE49-F238E27FC236}">
                <a16:creationId xmlns:a16="http://schemas.microsoft.com/office/drawing/2014/main" id="{945455B0-6C55-E451-21EB-B453CE1FBB4E}"/>
              </a:ext>
            </a:extLst>
          </p:cNvPr>
          <p:cNvSpPr/>
          <p:nvPr/>
        </p:nvSpPr>
        <p:spPr>
          <a:xfrm>
            <a:off x="2843808" y="2625878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89" name="17 Rectángulo">
            <a:extLst>
              <a:ext uri="{FF2B5EF4-FFF2-40B4-BE49-F238E27FC236}">
                <a16:creationId xmlns:a16="http://schemas.microsoft.com/office/drawing/2014/main" id="{2DD66D7D-5AA2-8B0F-B265-82A42470FC87}"/>
              </a:ext>
            </a:extLst>
          </p:cNvPr>
          <p:cNvSpPr/>
          <p:nvPr/>
        </p:nvSpPr>
        <p:spPr>
          <a:xfrm>
            <a:off x="2843808" y="2049814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latin typeface="Century Gothic"/>
              </a:rPr>
              <a:t>28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91" name="13 Rectángulo">
            <a:extLst>
              <a:ext uri="{FF2B5EF4-FFF2-40B4-BE49-F238E27FC236}">
                <a16:creationId xmlns:a16="http://schemas.microsoft.com/office/drawing/2014/main" id="{982E70A2-FBC9-EED8-E857-7FDF9CDA27D4}"/>
              </a:ext>
            </a:extLst>
          </p:cNvPr>
          <p:cNvSpPr/>
          <p:nvPr/>
        </p:nvSpPr>
        <p:spPr>
          <a:xfrm>
            <a:off x="2843808" y="1242918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May</a:t>
            </a:r>
          </a:p>
        </p:txBody>
      </p:sp>
      <p:sp>
        <p:nvSpPr>
          <p:cNvPr id="95" name="7 Rectángulo">
            <a:extLst>
              <a:ext uri="{FF2B5EF4-FFF2-40B4-BE49-F238E27FC236}">
                <a16:creationId xmlns:a16="http://schemas.microsoft.com/office/drawing/2014/main" id="{485D5227-9A26-35C8-A81B-2540A9A9EE61}"/>
              </a:ext>
            </a:extLst>
          </p:cNvPr>
          <p:cNvSpPr/>
          <p:nvPr/>
        </p:nvSpPr>
        <p:spPr>
          <a:xfrm>
            <a:off x="2267744" y="4419402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40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96" name="12 Rectángulo">
            <a:extLst>
              <a:ext uri="{FF2B5EF4-FFF2-40B4-BE49-F238E27FC236}">
                <a16:creationId xmlns:a16="http://schemas.microsoft.com/office/drawing/2014/main" id="{ACBD97DC-A0C0-922B-75A8-5156813FD504}"/>
              </a:ext>
            </a:extLst>
          </p:cNvPr>
          <p:cNvSpPr/>
          <p:nvPr/>
        </p:nvSpPr>
        <p:spPr>
          <a:xfrm>
            <a:off x="2267744" y="5573271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97" name="17 Rectángulo">
            <a:extLst>
              <a:ext uri="{FF2B5EF4-FFF2-40B4-BE49-F238E27FC236}">
                <a16:creationId xmlns:a16="http://schemas.microsoft.com/office/drawing/2014/main" id="{57728B12-73DA-63C0-6078-803D6DA0F97A}"/>
              </a:ext>
            </a:extLst>
          </p:cNvPr>
          <p:cNvSpPr/>
          <p:nvPr/>
        </p:nvSpPr>
        <p:spPr>
          <a:xfrm>
            <a:off x="2267744" y="4997207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latin typeface="Century Gothic"/>
              </a:rPr>
              <a:t>22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99" name="13 Rectángulo">
            <a:extLst>
              <a:ext uri="{FF2B5EF4-FFF2-40B4-BE49-F238E27FC236}">
                <a16:creationId xmlns:a16="http://schemas.microsoft.com/office/drawing/2014/main" id="{7BA9D167-D2FD-DE4B-FECB-BC619F7D42E5}"/>
              </a:ext>
            </a:extLst>
          </p:cNvPr>
          <p:cNvSpPr/>
          <p:nvPr/>
        </p:nvSpPr>
        <p:spPr>
          <a:xfrm>
            <a:off x="2267744" y="4190311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Jun</a:t>
            </a:r>
          </a:p>
        </p:txBody>
      </p:sp>
      <p:sp>
        <p:nvSpPr>
          <p:cNvPr id="103" name="7 Rectángulo">
            <a:extLst>
              <a:ext uri="{FF2B5EF4-FFF2-40B4-BE49-F238E27FC236}">
                <a16:creationId xmlns:a16="http://schemas.microsoft.com/office/drawing/2014/main" id="{DE3ECCC0-5BDD-5D7A-9322-9CF9F1DCCC1B}"/>
              </a:ext>
            </a:extLst>
          </p:cNvPr>
          <p:cNvSpPr/>
          <p:nvPr/>
        </p:nvSpPr>
        <p:spPr>
          <a:xfrm>
            <a:off x="2267744" y="1481882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37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04" name="12 Rectángulo">
            <a:extLst>
              <a:ext uri="{FF2B5EF4-FFF2-40B4-BE49-F238E27FC236}">
                <a16:creationId xmlns:a16="http://schemas.microsoft.com/office/drawing/2014/main" id="{05ABB314-73FC-05A2-C8A4-DD53A84BEA04}"/>
              </a:ext>
            </a:extLst>
          </p:cNvPr>
          <p:cNvSpPr/>
          <p:nvPr/>
        </p:nvSpPr>
        <p:spPr>
          <a:xfrm>
            <a:off x="2267744" y="2635751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05" name="17 Rectángulo">
            <a:extLst>
              <a:ext uri="{FF2B5EF4-FFF2-40B4-BE49-F238E27FC236}">
                <a16:creationId xmlns:a16="http://schemas.microsoft.com/office/drawing/2014/main" id="{7F867A7F-0B46-2C84-1155-8028DE767EFA}"/>
              </a:ext>
            </a:extLst>
          </p:cNvPr>
          <p:cNvSpPr/>
          <p:nvPr/>
        </p:nvSpPr>
        <p:spPr>
          <a:xfrm>
            <a:off x="2267744" y="2059687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latin typeface="Century Gothic"/>
              </a:rPr>
              <a:t>22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07" name="13 Rectángulo">
            <a:extLst>
              <a:ext uri="{FF2B5EF4-FFF2-40B4-BE49-F238E27FC236}">
                <a16:creationId xmlns:a16="http://schemas.microsoft.com/office/drawing/2014/main" id="{E976B2EB-4673-5008-77A6-4947B1E59A33}"/>
              </a:ext>
            </a:extLst>
          </p:cNvPr>
          <p:cNvSpPr/>
          <p:nvPr/>
        </p:nvSpPr>
        <p:spPr>
          <a:xfrm>
            <a:off x="2267744" y="1252791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Jun</a:t>
            </a:r>
          </a:p>
        </p:txBody>
      </p:sp>
      <p:sp>
        <p:nvSpPr>
          <p:cNvPr id="111" name="7 Rectángulo">
            <a:extLst>
              <a:ext uri="{FF2B5EF4-FFF2-40B4-BE49-F238E27FC236}">
                <a16:creationId xmlns:a16="http://schemas.microsoft.com/office/drawing/2014/main" id="{1366BF12-C6AA-2D11-21C0-8B86C73F5584}"/>
              </a:ext>
            </a:extLst>
          </p:cNvPr>
          <p:cNvSpPr/>
          <p:nvPr/>
        </p:nvSpPr>
        <p:spPr>
          <a:xfrm>
            <a:off x="1691680" y="4419402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27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12" name="12 Rectángulo">
            <a:extLst>
              <a:ext uri="{FF2B5EF4-FFF2-40B4-BE49-F238E27FC236}">
                <a16:creationId xmlns:a16="http://schemas.microsoft.com/office/drawing/2014/main" id="{BCD29453-C41A-2B67-0731-8C89E34DB26F}"/>
              </a:ext>
            </a:extLst>
          </p:cNvPr>
          <p:cNvSpPr/>
          <p:nvPr/>
        </p:nvSpPr>
        <p:spPr>
          <a:xfrm>
            <a:off x="1691680" y="5573271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52%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13" name="17 Rectángulo">
            <a:extLst>
              <a:ext uri="{FF2B5EF4-FFF2-40B4-BE49-F238E27FC236}">
                <a16:creationId xmlns:a16="http://schemas.microsoft.com/office/drawing/2014/main" id="{2BE0C711-01FA-EBCC-E2C0-581DFBB16ED7}"/>
              </a:ext>
            </a:extLst>
          </p:cNvPr>
          <p:cNvSpPr/>
          <p:nvPr/>
        </p:nvSpPr>
        <p:spPr>
          <a:xfrm>
            <a:off x="1691680" y="4997207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latin typeface="Century Gothic"/>
              </a:rPr>
              <a:t>21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15" name="13 Rectángulo">
            <a:extLst>
              <a:ext uri="{FF2B5EF4-FFF2-40B4-BE49-F238E27FC236}">
                <a16:creationId xmlns:a16="http://schemas.microsoft.com/office/drawing/2014/main" id="{8DC01395-22B0-5D99-8CBA-0144F7BAE8F5}"/>
              </a:ext>
            </a:extLst>
          </p:cNvPr>
          <p:cNvSpPr/>
          <p:nvPr/>
        </p:nvSpPr>
        <p:spPr>
          <a:xfrm>
            <a:off x="1691680" y="4190311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Jul</a:t>
            </a:r>
          </a:p>
        </p:txBody>
      </p:sp>
      <p:sp>
        <p:nvSpPr>
          <p:cNvPr id="119" name="7 Rectángulo">
            <a:extLst>
              <a:ext uri="{FF2B5EF4-FFF2-40B4-BE49-F238E27FC236}">
                <a16:creationId xmlns:a16="http://schemas.microsoft.com/office/drawing/2014/main" id="{62C99116-7950-7A59-817D-F357809CBBD0}"/>
              </a:ext>
            </a:extLst>
          </p:cNvPr>
          <p:cNvSpPr/>
          <p:nvPr/>
        </p:nvSpPr>
        <p:spPr>
          <a:xfrm>
            <a:off x="1691680" y="1481882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21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20" name="12 Rectángulo">
            <a:extLst>
              <a:ext uri="{FF2B5EF4-FFF2-40B4-BE49-F238E27FC236}">
                <a16:creationId xmlns:a16="http://schemas.microsoft.com/office/drawing/2014/main" id="{E5A02725-EBB2-8A46-FE28-32A460026103}"/>
              </a:ext>
            </a:extLst>
          </p:cNvPr>
          <p:cNvSpPr/>
          <p:nvPr/>
        </p:nvSpPr>
        <p:spPr>
          <a:xfrm>
            <a:off x="1691680" y="2635751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51%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21" name="17 Rectángulo">
            <a:extLst>
              <a:ext uri="{FF2B5EF4-FFF2-40B4-BE49-F238E27FC236}">
                <a16:creationId xmlns:a16="http://schemas.microsoft.com/office/drawing/2014/main" id="{16763CCD-5900-0D9D-BEB3-344E8B31C7C6}"/>
              </a:ext>
            </a:extLst>
          </p:cNvPr>
          <p:cNvSpPr/>
          <p:nvPr/>
        </p:nvSpPr>
        <p:spPr>
          <a:xfrm>
            <a:off x="1691680" y="2059687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latin typeface="Century Gothic"/>
              </a:rPr>
              <a:t>28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23" name="13 Rectángulo">
            <a:extLst>
              <a:ext uri="{FF2B5EF4-FFF2-40B4-BE49-F238E27FC236}">
                <a16:creationId xmlns:a16="http://schemas.microsoft.com/office/drawing/2014/main" id="{259A296B-6390-5AA8-DA31-E85792B62A84}"/>
              </a:ext>
            </a:extLst>
          </p:cNvPr>
          <p:cNvSpPr/>
          <p:nvPr/>
        </p:nvSpPr>
        <p:spPr>
          <a:xfrm>
            <a:off x="1691680" y="1252791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Jul</a:t>
            </a:r>
          </a:p>
        </p:txBody>
      </p:sp>
      <p:sp>
        <p:nvSpPr>
          <p:cNvPr id="124" name="27 Rectángulo redondeado">
            <a:extLst>
              <a:ext uri="{FF2B5EF4-FFF2-40B4-BE49-F238E27FC236}">
                <a16:creationId xmlns:a16="http://schemas.microsoft.com/office/drawing/2014/main" id="{982D3DD5-49AE-E42F-B83D-7FC90BFD21FD}"/>
              </a:ext>
            </a:extLst>
          </p:cNvPr>
          <p:cNvSpPr/>
          <p:nvPr/>
        </p:nvSpPr>
        <p:spPr>
          <a:xfrm>
            <a:off x="6156176" y="1882281"/>
            <a:ext cx="2376264" cy="826639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100" b="1" kern="0" dirty="0">
                <a:solidFill>
                  <a:prstClr val="black"/>
                </a:solidFill>
              </a:rPr>
              <a:t>5 de cada 10 opinan que empeorará la inseguridad.</a:t>
            </a:r>
            <a:endParaRPr lang="es-AR" sz="1100" kern="0" dirty="0">
              <a:solidFill>
                <a:prstClr val="black"/>
              </a:solidFill>
            </a:endParaRPr>
          </a:p>
        </p:txBody>
      </p:sp>
      <p:sp>
        <p:nvSpPr>
          <p:cNvPr id="126" name="7 Rectángulo">
            <a:extLst>
              <a:ext uri="{FF2B5EF4-FFF2-40B4-BE49-F238E27FC236}">
                <a16:creationId xmlns:a16="http://schemas.microsoft.com/office/drawing/2014/main" id="{3C811488-79B9-A2F0-267F-BBAD3379EE0B}"/>
              </a:ext>
            </a:extLst>
          </p:cNvPr>
          <p:cNvSpPr/>
          <p:nvPr/>
        </p:nvSpPr>
        <p:spPr>
          <a:xfrm>
            <a:off x="1115616" y="4435371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30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27" name="12 Rectángulo">
            <a:extLst>
              <a:ext uri="{FF2B5EF4-FFF2-40B4-BE49-F238E27FC236}">
                <a16:creationId xmlns:a16="http://schemas.microsoft.com/office/drawing/2014/main" id="{F26AF296-7A31-BE76-AB53-2DEF5920CDE7}"/>
              </a:ext>
            </a:extLst>
          </p:cNvPr>
          <p:cNvSpPr/>
          <p:nvPr/>
        </p:nvSpPr>
        <p:spPr>
          <a:xfrm>
            <a:off x="1115616" y="5589240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28" name="17 Rectángulo">
            <a:extLst>
              <a:ext uri="{FF2B5EF4-FFF2-40B4-BE49-F238E27FC236}">
                <a16:creationId xmlns:a16="http://schemas.microsoft.com/office/drawing/2014/main" id="{AEB9368B-7148-978F-F509-81C996F21F7D}"/>
              </a:ext>
            </a:extLst>
          </p:cNvPr>
          <p:cNvSpPr/>
          <p:nvPr/>
        </p:nvSpPr>
        <p:spPr>
          <a:xfrm>
            <a:off x="1115616" y="5013176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latin typeface="Century Gothic"/>
              </a:rPr>
              <a:t>22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29" name="13 Rectángulo">
            <a:extLst>
              <a:ext uri="{FF2B5EF4-FFF2-40B4-BE49-F238E27FC236}">
                <a16:creationId xmlns:a16="http://schemas.microsoft.com/office/drawing/2014/main" id="{FA9D50E9-8EB0-31B0-A73E-4B9E317BB7EF}"/>
              </a:ext>
            </a:extLst>
          </p:cNvPr>
          <p:cNvSpPr/>
          <p:nvPr/>
        </p:nvSpPr>
        <p:spPr>
          <a:xfrm>
            <a:off x="1115616" y="420628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 err="1">
                <a:solidFill>
                  <a:srgbClr val="000000"/>
                </a:solidFill>
              </a:rPr>
              <a:t>Ago</a:t>
            </a:r>
            <a:endParaRPr lang="es-AR" sz="900" dirty="0">
              <a:solidFill>
                <a:srgbClr val="000000"/>
              </a:solidFill>
            </a:endParaRPr>
          </a:p>
        </p:txBody>
      </p:sp>
      <p:sp>
        <p:nvSpPr>
          <p:cNvPr id="130" name="7 Rectángulo">
            <a:extLst>
              <a:ext uri="{FF2B5EF4-FFF2-40B4-BE49-F238E27FC236}">
                <a16:creationId xmlns:a16="http://schemas.microsoft.com/office/drawing/2014/main" id="{E70FFE53-4B59-84FC-BF10-C29C926451D8}"/>
              </a:ext>
            </a:extLst>
          </p:cNvPr>
          <p:cNvSpPr/>
          <p:nvPr/>
        </p:nvSpPr>
        <p:spPr>
          <a:xfrm>
            <a:off x="1115616" y="1497851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26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31" name="12 Rectángulo">
            <a:extLst>
              <a:ext uri="{FF2B5EF4-FFF2-40B4-BE49-F238E27FC236}">
                <a16:creationId xmlns:a16="http://schemas.microsoft.com/office/drawing/2014/main" id="{DC82C742-C70A-F4FB-B8A0-B871E2D62692}"/>
              </a:ext>
            </a:extLst>
          </p:cNvPr>
          <p:cNvSpPr/>
          <p:nvPr/>
        </p:nvSpPr>
        <p:spPr>
          <a:xfrm>
            <a:off x="1115616" y="2651720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52%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32" name="17 Rectángulo">
            <a:extLst>
              <a:ext uri="{FF2B5EF4-FFF2-40B4-BE49-F238E27FC236}">
                <a16:creationId xmlns:a16="http://schemas.microsoft.com/office/drawing/2014/main" id="{F808AF85-C6BD-E0B3-0832-6D33AF2AE9EF}"/>
              </a:ext>
            </a:extLst>
          </p:cNvPr>
          <p:cNvSpPr/>
          <p:nvPr/>
        </p:nvSpPr>
        <p:spPr>
          <a:xfrm>
            <a:off x="1115616" y="2075656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latin typeface="Century Gothic"/>
              </a:rPr>
              <a:t>22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33" name="13 Rectángulo">
            <a:extLst>
              <a:ext uri="{FF2B5EF4-FFF2-40B4-BE49-F238E27FC236}">
                <a16:creationId xmlns:a16="http://schemas.microsoft.com/office/drawing/2014/main" id="{3C07AB3C-EC6B-D1AD-89B8-276A63848575}"/>
              </a:ext>
            </a:extLst>
          </p:cNvPr>
          <p:cNvSpPr/>
          <p:nvPr/>
        </p:nvSpPr>
        <p:spPr>
          <a:xfrm>
            <a:off x="1115616" y="126876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 err="1">
                <a:solidFill>
                  <a:srgbClr val="000000"/>
                </a:solidFill>
              </a:rPr>
              <a:t>Ago</a:t>
            </a:r>
            <a:endParaRPr lang="es-AR" sz="900" dirty="0">
              <a:solidFill>
                <a:srgbClr val="000000"/>
              </a:solidFill>
            </a:endParaRPr>
          </a:p>
        </p:txBody>
      </p:sp>
      <p:sp>
        <p:nvSpPr>
          <p:cNvPr id="7" name="7 Rectángulo">
            <a:extLst>
              <a:ext uri="{FF2B5EF4-FFF2-40B4-BE49-F238E27FC236}">
                <a16:creationId xmlns:a16="http://schemas.microsoft.com/office/drawing/2014/main" id="{F0361010-DDF6-E42A-2591-3512F6955C44}"/>
              </a:ext>
            </a:extLst>
          </p:cNvPr>
          <p:cNvSpPr/>
          <p:nvPr/>
        </p:nvSpPr>
        <p:spPr>
          <a:xfrm>
            <a:off x="539552" y="4435371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1" name="12 Rectángulo">
            <a:extLst>
              <a:ext uri="{FF2B5EF4-FFF2-40B4-BE49-F238E27FC236}">
                <a16:creationId xmlns:a16="http://schemas.microsoft.com/office/drawing/2014/main" id="{1D5E689E-2BDE-3A45-6CC5-C228C0F31DB7}"/>
              </a:ext>
            </a:extLst>
          </p:cNvPr>
          <p:cNvSpPr/>
          <p:nvPr/>
        </p:nvSpPr>
        <p:spPr>
          <a:xfrm>
            <a:off x="539552" y="5589240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2" name="17 Rectángulo">
            <a:extLst>
              <a:ext uri="{FF2B5EF4-FFF2-40B4-BE49-F238E27FC236}">
                <a16:creationId xmlns:a16="http://schemas.microsoft.com/office/drawing/2014/main" id="{72543A87-764D-5D26-D845-5BBF51FFF35A}"/>
              </a:ext>
            </a:extLst>
          </p:cNvPr>
          <p:cNvSpPr/>
          <p:nvPr/>
        </p:nvSpPr>
        <p:spPr>
          <a:xfrm>
            <a:off x="539552" y="5013176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7" name="13 Rectángulo">
            <a:extLst>
              <a:ext uri="{FF2B5EF4-FFF2-40B4-BE49-F238E27FC236}">
                <a16:creationId xmlns:a16="http://schemas.microsoft.com/office/drawing/2014/main" id="{231147F6-48A8-30DB-FE7A-9A77B0B3D611}"/>
              </a:ext>
            </a:extLst>
          </p:cNvPr>
          <p:cNvSpPr/>
          <p:nvPr/>
        </p:nvSpPr>
        <p:spPr>
          <a:xfrm>
            <a:off x="539552" y="420628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Sept</a:t>
            </a:r>
          </a:p>
        </p:txBody>
      </p:sp>
      <p:sp>
        <p:nvSpPr>
          <p:cNvPr id="19" name="7 Rectángulo">
            <a:extLst>
              <a:ext uri="{FF2B5EF4-FFF2-40B4-BE49-F238E27FC236}">
                <a16:creationId xmlns:a16="http://schemas.microsoft.com/office/drawing/2014/main" id="{4D37BE2D-CF50-7F4A-2F37-E4B5EC8DC5F7}"/>
              </a:ext>
            </a:extLst>
          </p:cNvPr>
          <p:cNvSpPr/>
          <p:nvPr/>
        </p:nvSpPr>
        <p:spPr>
          <a:xfrm>
            <a:off x="539552" y="1497851"/>
            <a:ext cx="504056" cy="504056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20" name="12 Rectángulo">
            <a:extLst>
              <a:ext uri="{FF2B5EF4-FFF2-40B4-BE49-F238E27FC236}">
                <a16:creationId xmlns:a16="http://schemas.microsoft.com/office/drawing/2014/main" id="{0DD6B440-F375-7C60-ED92-B7A15CA4C7E1}"/>
              </a:ext>
            </a:extLst>
          </p:cNvPr>
          <p:cNvSpPr/>
          <p:nvPr/>
        </p:nvSpPr>
        <p:spPr>
          <a:xfrm>
            <a:off x="539552" y="2651720"/>
            <a:ext cx="504056" cy="504056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21" name="17 Rectángulo">
            <a:extLst>
              <a:ext uri="{FF2B5EF4-FFF2-40B4-BE49-F238E27FC236}">
                <a16:creationId xmlns:a16="http://schemas.microsoft.com/office/drawing/2014/main" id="{816142FA-F12F-D8C7-A938-0AAFA91FF6CE}"/>
              </a:ext>
            </a:extLst>
          </p:cNvPr>
          <p:cNvSpPr/>
          <p:nvPr/>
        </p:nvSpPr>
        <p:spPr>
          <a:xfrm>
            <a:off x="539552" y="2075656"/>
            <a:ext cx="504056" cy="504056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22" name="13 Rectángulo">
            <a:extLst>
              <a:ext uri="{FF2B5EF4-FFF2-40B4-BE49-F238E27FC236}">
                <a16:creationId xmlns:a16="http://schemas.microsoft.com/office/drawing/2014/main" id="{680826FB-CF91-1C5D-D3EC-D3B981D8E142}"/>
              </a:ext>
            </a:extLst>
          </p:cNvPr>
          <p:cNvSpPr/>
          <p:nvPr/>
        </p:nvSpPr>
        <p:spPr>
          <a:xfrm>
            <a:off x="539552" y="126876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Sept</a:t>
            </a:r>
          </a:p>
        </p:txBody>
      </p:sp>
      <p:sp>
        <p:nvSpPr>
          <p:cNvPr id="23" name="27 Rectángulo redondeado">
            <a:extLst>
              <a:ext uri="{FF2B5EF4-FFF2-40B4-BE49-F238E27FC236}">
                <a16:creationId xmlns:a16="http://schemas.microsoft.com/office/drawing/2014/main" id="{5443A0C9-03C3-0579-B67F-D93A7913B024}"/>
              </a:ext>
            </a:extLst>
          </p:cNvPr>
          <p:cNvSpPr/>
          <p:nvPr/>
        </p:nvSpPr>
        <p:spPr>
          <a:xfrm>
            <a:off x="6156176" y="4834609"/>
            <a:ext cx="2376264" cy="826639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100" b="1" kern="0" dirty="0">
                <a:solidFill>
                  <a:prstClr val="black"/>
                </a:solidFill>
              </a:rPr>
              <a:t>Crece 8 puntos en septiembre la percepción de mejora del consumo.</a:t>
            </a:r>
            <a:endParaRPr lang="es-AR" sz="1100" kern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27767"/>
      </p:ext>
    </p:extLst>
  </p:cSld>
  <p:clrMapOvr>
    <a:masterClrMapping/>
  </p:clrMapOvr>
  <p:transition>
    <p:strips dir="r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F921B-E180-0D71-FB08-C3330E636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download very angry emoji icon">
            <a:extLst>
              <a:ext uri="{FF2B5EF4-FFF2-40B4-BE49-F238E27FC236}">
                <a16:creationId xmlns:a16="http://schemas.microsoft.com/office/drawing/2014/main" id="{8AC01B8B-202B-B229-7DBC-49E465A9D9A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>
              <a:solidFill>
                <a:prstClr val="black"/>
              </a:solidFill>
            </a:endParaRPr>
          </a:p>
        </p:txBody>
      </p:sp>
      <p:sp>
        <p:nvSpPr>
          <p:cNvPr id="51" name="50 CuadroTexto">
            <a:extLst>
              <a:ext uri="{FF2B5EF4-FFF2-40B4-BE49-F238E27FC236}">
                <a16:creationId xmlns:a16="http://schemas.microsoft.com/office/drawing/2014/main" id="{BA6FE68A-D182-D35A-2AB2-453891FD4FE6}"/>
              </a:ext>
            </a:extLst>
          </p:cNvPr>
          <p:cNvSpPr txBox="1"/>
          <p:nvPr/>
        </p:nvSpPr>
        <p:spPr>
          <a:xfrm>
            <a:off x="611560" y="6525642"/>
            <a:ext cx="4824536" cy="215429"/>
          </a:xfrm>
          <a:prstGeom prst="rect">
            <a:avLst/>
          </a:prstGeom>
          <a:noFill/>
        </p:spPr>
        <p:txBody>
          <a:bodyPr wrap="square" lIns="91427" tIns="45713" rIns="91427" bIns="45713" rtlCol="0" anchor="ctr">
            <a:spAutoFit/>
          </a:bodyPr>
          <a:lstStyle/>
          <a:p>
            <a:r>
              <a:rPr lang="es-AR" sz="800" dirty="0">
                <a:solidFill>
                  <a:srgbClr val="FFFFFF"/>
                </a:solidFill>
              </a:rPr>
              <a:t>BASE: 800 casos. Una respuesta por tema.</a:t>
            </a:r>
          </a:p>
        </p:txBody>
      </p:sp>
      <p:sp>
        <p:nvSpPr>
          <p:cNvPr id="9" name="2 Título">
            <a:extLst>
              <a:ext uri="{FF2B5EF4-FFF2-40B4-BE49-F238E27FC236}">
                <a16:creationId xmlns:a16="http://schemas.microsoft.com/office/drawing/2014/main" id="{2B962099-81A9-0359-B444-E5827B018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6512" y="188640"/>
            <a:ext cx="9144000" cy="332656"/>
          </a:xfrm>
        </p:spPr>
        <p:txBody>
          <a:bodyPr anchor="ctr"/>
          <a:lstStyle/>
          <a:p>
            <a:pPr algn="ctr"/>
            <a:r>
              <a:rPr lang="es-AR" sz="1600" b="1" dirty="0">
                <a:solidFill>
                  <a:srgbClr val="C00000"/>
                </a:solidFill>
              </a:rPr>
              <a:t>¿CÓMO ESTAREMOS EN UN AÑO?</a:t>
            </a:r>
            <a:endParaRPr lang="es-AR" sz="1600" dirty="0">
              <a:solidFill>
                <a:srgbClr val="C00000"/>
              </a:solidFill>
            </a:endParaRPr>
          </a:p>
        </p:txBody>
      </p:sp>
      <p:sp>
        <p:nvSpPr>
          <p:cNvPr id="10" name="9 Rectángulo">
            <a:extLst>
              <a:ext uri="{FF2B5EF4-FFF2-40B4-BE49-F238E27FC236}">
                <a16:creationId xmlns:a16="http://schemas.microsoft.com/office/drawing/2014/main" id="{69744D42-00DF-2F61-2A15-5D1FC547E41D}"/>
              </a:ext>
            </a:extLst>
          </p:cNvPr>
          <p:cNvSpPr/>
          <p:nvPr/>
        </p:nvSpPr>
        <p:spPr>
          <a:xfrm>
            <a:off x="0" y="757447"/>
            <a:ext cx="9144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AR" sz="1100" b="1" dirty="0">
              <a:solidFill>
                <a:srgbClr val="002060"/>
              </a:solidFill>
            </a:endParaRPr>
          </a:p>
        </p:txBody>
      </p:sp>
      <p:sp>
        <p:nvSpPr>
          <p:cNvPr id="40" name="39 Rectángulo">
            <a:extLst>
              <a:ext uri="{FF2B5EF4-FFF2-40B4-BE49-F238E27FC236}">
                <a16:creationId xmlns:a16="http://schemas.microsoft.com/office/drawing/2014/main" id="{6A89843F-37D5-C5B5-5A65-AF349490293C}"/>
              </a:ext>
            </a:extLst>
          </p:cNvPr>
          <p:cNvSpPr/>
          <p:nvPr/>
        </p:nvSpPr>
        <p:spPr>
          <a:xfrm>
            <a:off x="4572000" y="1484206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41" name="40 Rectángulo">
            <a:extLst>
              <a:ext uri="{FF2B5EF4-FFF2-40B4-BE49-F238E27FC236}">
                <a16:creationId xmlns:a16="http://schemas.microsoft.com/office/drawing/2014/main" id="{27515659-00BE-D064-58E7-2EE9CDE8D50B}"/>
              </a:ext>
            </a:extLst>
          </p:cNvPr>
          <p:cNvSpPr/>
          <p:nvPr/>
        </p:nvSpPr>
        <p:spPr>
          <a:xfrm>
            <a:off x="4572000" y="2780350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33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42" name="41 Rectángulo">
            <a:extLst>
              <a:ext uri="{FF2B5EF4-FFF2-40B4-BE49-F238E27FC236}">
                <a16:creationId xmlns:a16="http://schemas.microsoft.com/office/drawing/2014/main" id="{CD277D2A-0F94-2AFE-0C1A-7F976BADEDBA}"/>
              </a:ext>
            </a:extLst>
          </p:cNvPr>
          <p:cNvSpPr/>
          <p:nvPr/>
        </p:nvSpPr>
        <p:spPr>
          <a:xfrm>
            <a:off x="539552" y="956629"/>
            <a:ext cx="5112568" cy="276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200" b="1" dirty="0">
                <a:solidFill>
                  <a:srgbClr val="000000"/>
                </a:solidFill>
              </a:rPr>
              <a:t>La economía del hogar</a:t>
            </a:r>
          </a:p>
        </p:txBody>
      </p:sp>
      <p:sp>
        <p:nvSpPr>
          <p:cNvPr id="43" name="42 Rectángulo">
            <a:extLst>
              <a:ext uri="{FF2B5EF4-FFF2-40B4-BE49-F238E27FC236}">
                <a16:creationId xmlns:a16="http://schemas.microsoft.com/office/drawing/2014/main" id="{247CFDFC-BE5A-21C1-BD75-77C2E4060C21}"/>
              </a:ext>
            </a:extLst>
          </p:cNvPr>
          <p:cNvSpPr/>
          <p:nvPr/>
        </p:nvSpPr>
        <p:spPr>
          <a:xfrm>
            <a:off x="4572000" y="2132278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7" name="43 Rectángulo">
            <a:extLst>
              <a:ext uri="{FF2B5EF4-FFF2-40B4-BE49-F238E27FC236}">
                <a16:creationId xmlns:a16="http://schemas.microsoft.com/office/drawing/2014/main" id="{E2CF1725-4E9E-8C69-5CB4-7AEEA4BCBB12}"/>
              </a:ext>
            </a:extLst>
          </p:cNvPr>
          <p:cNvSpPr/>
          <p:nvPr/>
        </p:nvSpPr>
        <p:spPr>
          <a:xfrm>
            <a:off x="4572000" y="4405755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1" name="44 Rectángulo">
            <a:extLst>
              <a:ext uri="{FF2B5EF4-FFF2-40B4-BE49-F238E27FC236}">
                <a16:creationId xmlns:a16="http://schemas.microsoft.com/office/drawing/2014/main" id="{B3865781-5AAE-F606-06BC-3045D4F44311}"/>
              </a:ext>
            </a:extLst>
          </p:cNvPr>
          <p:cNvSpPr/>
          <p:nvPr/>
        </p:nvSpPr>
        <p:spPr>
          <a:xfrm>
            <a:off x="4572000" y="5703640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2" name="45 Rectángulo">
            <a:extLst>
              <a:ext uri="{FF2B5EF4-FFF2-40B4-BE49-F238E27FC236}">
                <a16:creationId xmlns:a16="http://schemas.microsoft.com/office/drawing/2014/main" id="{6AE83A38-7122-1EE0-EA03-5F641F9698F5}"/>
              </a:ext>
            </a:extLst>
          </p:cNvPr>
          <p:cNvSpPr/>
          <p:nvPr/>
        </p:nvSpPr>
        <p:spPr>
          <a:xfrm>
            <a:off x="539552" y="3836950"/>
            <a:ext cx="511256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200" b="1" dirty="0">
                <a:solidFill>
                  <a:srgbClr val="000000"/>
                </a:solidFill>
              </a:rPr>
              <a:t>El consumo en el hogar</a:t>
            </a:r>
          </a:p>
        </p:txBody>
      </p:sp>
      <p:sp>
        <p:nvSpPr>
          <p:cNvPr id="15" name="46 Rectángulo">
            <a:extLst>
              <a:ext uri="{FF2B5EF4-FFF2-40B4-BE49-F238E27FC236}">
                <a16:creationId xmlns:a16="http://schemas.microsoft.com/office/drawing/2014/main" id="{4C1F8205-076B-C395-75B0-70FBD7760869}"/>
              </a:ext>
            </a:extLst>
          </p:cNvPr>
          <p:cNvSpPr/>
          <p:nvPr/>
        </p:nvSpPr>
        <p:spPr>
          <a:xfrm>
            <a:off x="4572000" y="5055568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6" name="29 Rectángulo">
            <a:extLst>
              <a:ext uri="{FF2B5EF4-FFF2-40B4-BE49-F238E27FC236}">
                <a16:creationId xmlns:a16="http://schemas.microsoft.com/office/drawing/2014/main" id="{F6C9720F-9D81-1A9E-CA3C-7BD185E0F274}"/>
              </a:ext>
            </a:extLst>
          </p:cNvPr>
          <p:cNvSpPr/>
          <p:nvPr/>
        </p:nvSpPr>
        <p:spPr>
          <a:xfrm>
            <a:off x="-1" y="620688"/>
            <a:ext cx="914400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000" dirty="0">
                <a:solidFill>
                  <a:srgbClr val="002060"/>
                </a:solidFill>
              </a:rPr>
              <a:t>P9. </a:t>
            </a:r>
            <a:r>
              <a:rPr lang="es-MX" sz="1000" dirty="0">
                <a:solidFill>
                  <a:srgbClr val="002060"/>
                </a:solidFill>
              </a:rPr>
              <a:t>De aquí a 1 año, ¿cómo crees que estarán en tu hogar los siguientes temas? </a:t>
            </a:r>
            <a:endParaRPr lang="es-AR" sz="1000" dirty="0">
              <a:solidFill>
                <a:srgbClr val="002060"/>
              </a:solidFill>
            </a:endParaRPr>
          </a:p>
        </p:txBody>
      </p:sp>
      <p:sp>
        <p:nvSpPr>
          <p:cNvPr id="21" name="13 Rectángulo">
            <a:extLst>
              <a:ext uri="{FF2B5EF4-FFF2-40B4-BE49-F238E27FC236}">
                <a16:creationId xmlns:a16="http://schemas.microsoft.com/office/drawing/2014/main" id="{2AC9021D-EA41-313F-C394-AE7ABB178E14}"/>
              </a:ext>
            </a:extLst>
          </p:cNvPr>
          <p:cNvSpPr/>
          <p:nvPr/>
        </p:nvSpPr>
        <p:spPr>
          <a:xfrm>
            <a:off x="4572000" y="1253374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Feb</a:t>
            </a:r>
          </a:p>
        </p:txBody>
      </p:sp>
      <p:sp>
        <p:nvSpPr>
          <p:cNvPr id="22" name="13 Rectángulo">
            <a:extLst>
              <a:ext uri="{FF2B5EF4-FFF2-40B4-BE49-F238E27FC236}">
                <a16:creationId xmlns:a16="http://schemas.microsoft.com/office/drawing/2014/main" id="{00CC363C-1853-5D00-9441-F01DD2FF0E52}"/>
              </a:ext>
            </a:extLst>
          </p:cNvPr>
          <p:cNvSpPr/>
          <p:nvPr/>
        </p:nvSpPr>
        <p:spPr>
          <a:xfrm>
            <a:off x="5148064" y="1238566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Ene</a:t>
            </a:r>
          </a:p>
        </p:txBody>
      </p:sp>
      <p:sp>
        <p:nvSpPr>
          <p:cNvPr id="26" name="39 Rectángulo">
            <a:extLst>
              <a:ext uri="{FF2B5EF4-FFF2-40B4-BE49-F238E27FC236}">
                <a16:creationId xmlns:a16="http://schemas.microsoft.com/office/drawing/2014/main" id="{30A25686-FC40-6E63-AE08-1B8C9083636A}"/>
              </a:ext>
            </a:extLst>
          </p:cNvPr>
          <p:cNvSpPr/>
          <p:nvPr/>
        </p:nvSpPr>
        <p:spPr>
          <a:xfrm>
            <a:off x="5148064" y="1482465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27" name="40 Rectángulo">
            <a:extLst>
              <a:ext uri="{FF2B5EF4-FFF2-40B4-BE49-F238E27FC236}">
                <a16:creationId xmlns:a16="http://schemas.microsoft.com/office/drawing/2014/main" id="{4E175478-8BEA-F6D1-14BB-034283019B83}"/>
              </a:ext>
            </a:extLst>
          </p:cNvPr>
          <p:cNvSpPr/>
          <p:nvPr/>
        </p:nvSpPr>
        <p:spPr>
          <a:xfrm>
            <a:off x="5148064" y="2778609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41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29" name="42 Rectángulo">
            <a:extLst>
              <a:ext uri="{FF2B5EF4-FFF2-40B4-BE49-F238E27FC236}">
                <a16:creationId xmlns:a16="http://schemas.microsoft.com/office/drawing/2014/main" id="{F74A26A6-566E-A386-ADDF-7BD7FFB6C9A1}"/>
              </a:ext>
            </a:extLst>
          </p:cNvPr>
          <p:cNvSpPr/>
          <p:nvPr/>
        </p:nvSpPr>
        <p:spPr>
          <a:xfrm>
            <a:off x="5148064" y="2130537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23%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50" name="43 Rectángulo">
            <a:extLst>
              <a:ext uri="{FF2B5EF4-FFF2-40B4-BE49-F238E27FC236}">
                <a16:creationId xmlns:a16="http://schemas.microsoft.com/office/drawing/2014/main" id="{4FD5CB5D-8DF2-77C4-C689-411EFF9AF019}"/>
              </a:ext>
            </a:extLst>
          </p:cNvPr>
          <p:cNvSpPr/>
          <p:nvPr/>
        </p:nvSpPr>
        <p:spPr>
          <a:xfrm>
            <a:off x="5148064" y="4405755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52" name="44 Rectángulo">
            <a:extLst>
              <a:ext uri="{FF2B5EF4-FFF2-40B4-BE49-F238E27FC236}">
                <a16:creationId xmlns:a16="http://schemas.microsoft.com/office/drawing/2014/main" id="{E79BC48E-CC4D-07A5-ACEB-A1D7A2E31DAD}"/>
              </a:ext>
            </a:extLst>
          </p:cNvPr>
          <p:cNvSpPr/>
          <p:nvPr/>
        </p:nvSpPr>
        <p:spPr>
          <a:xfrm>
            <a:off x="5148064" y="5703640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44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53" name="46 Rectángulo">
            <a:extLst>
              <a:ext uri="{FF2B5EF4-FFF2-40B4-BE49-F238E27FC236}">
                <a16:creationId xmlns:a16="http://schemas.microsoft.com/office/drawing/2014/main" id="{43D9EBFB-9604-1BD0-3650-E3678C88AC0C}"/>
              </a:ext>
            </a:extLst>
          </p:cNvPr>
          <p:cNvSpPr/>
          <p:nvPr/>
        </p:nvSpPr>
        <p:spPr>
          <a:xfrm>
            <a:off x="5148064" y="5055568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56" name="13 Rectángulo">
            <a:extLst>
              <a:ext uri="{FF2B5EF4-FFF2-40B4-BE49-F238E27FC236}">
                <a16:creationId xmlns:a16="http://schemas.microsoft.com/office/drawing/2014/main" id="{1FA296A9-1B06-28C0-6151-C0184F73BA7A}"/>
              </a:ext>
            </a:extLst>
          </p:cNvPr>
          <p:cNvSpPr/>
          <p:nvPr/>
        </p:nvSpPr>
        <p:spPr>
          <a:xfrm>
            <a:off x="4572000" y="4171148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Feb</a:t>
            </a:r>
          </a:p>
        </p:txBody>
      </p:sp>
      <p:sp>
        <p:nvSpPr>
          <p:cNvPr id="57" name="13 Rectángulo">
            <a:extLst>
              <a:ext uri="{FF2B5EF4-FFF2-40B4-BE49-F238E27FC236}">
                <a16:creationId xmlns:a16="http://schemas.microsoft.com/office/drawing/2014/main" id="{C3980389-D678-0A97-FCA8-10EF2ABC8834}"/>
              </a:ext>
            </a:extLst>
          </p:cNvPr>
          <p:cNvSpPr/>
          <p:nvPr/>
        </p:nvSpPr>
        <p:spPr>
          <a:xfrm>
            <a:off x="5148064" y="415634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Ene</a:t>
            </a:r>
          </a:p>
        </p:txBody>
      </p:sp>
      <p:sp>
        <p:nvSpPr>
          <p:cNvPr id="2" name="39 Rectángulo">
            <a:extLst>
              <a:ext uri="{FF2B5EF4-FFF2-40B4-BE49-F238E27FC236}">
                <a16:creationId xmlns:a16="http://schemas.microsoft.com/office/drawing/2014/main" id="{0C40997D-EDDB-D75E-66C4-F524CD2F5D6A}"/>
              </a:ext>
            </a:extLst>
          </p:cNvPr>
          <p:cNvSpPr/>
          <p:nvPr/>
        </p:nvSpPr>
        <p:spPr>
          <a:xfrm>
            <a:off x="3995936" y="1482465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3" name="40 Rectángulo">
            <a:extLst>
              <a:ext uri="{FF2B5EF4-FFF2-40B4-BE49-F238E27FC236}">
                <a16:creationId xmlns:a16="http://schemas.microsoft.com/office/drawing/2014/main" id="{D5AF82CE-777D-8068-8CF3-BA48CEFAE3DD}"/>
              </a:ext>
            </a:extLst>
          </p:cNvPr>
          <p:cNvSpPr/>
          <p:nvPr/>
        </p:nvSpPr>
        <p:spPr>
          <a:xfrm>
            <a:off x="3995936" y="2778609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36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4" name="42 Rectángulo">
            <a:extLst>
              <a:ext uri="{FF2B5EF4-FFF2-40B4-BE49-F238E27FC236}">
                <a16:creationId xmlns:a16="http://schemas.microsoft.com/office/drawing/2014/main" id="{1312AD37-30BF-8687-DE2A-D509A0A77134}"/>
              </a:ext>
            </a:extLst>
          </p:cNvPr>
          <p:cNvSpPr/>
          <p:nvPr/>
        </p:nvSpPr>
        <p:spPr>
          <a:xfrm>
            <a:off x="3995936" y="2130537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6" name="13 Rectángulo">
            <a:extLst>
              <a:ext uri="{FF2B5EF4-FFF2-40B4-BE49-F238E27FC236}">
                <a16:creationId xmlns:a16="http://schemas.microsoft.com/office/drawing/2014/main" id="{35379AC4-6C8B-1757-5BEB-175184E0E161}"/>
              </a:ext>
            </a:extLst>
          </p:cNvPr>
          <p:cNvSpPr/>
          <p:nvPr/>
        </p:nvSpPr>
        <p:spPr>
          <a:xfrm>
            <a:off x="4067944" y="1251633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Mar</a:t>
            </a:r>
          </a:p>
        </p:txBody>
      </p:sp>
      <p:sp>
        <p:nvSpPr>
          <p:cNvPr id="18" name="39 Rectángulo">
            <a:extLst>
              <a:ext uri="{FF2B5EF4-FFF2-40B4-BE49-F238E27FC236}">
                <a16:creationId xmlns:a16="http://schemas.microsoft.com/office/drawing/2014/main" id="{A6F03330-5160-5E07-3A64-42302030052E}"/>
              </a:ext>
            </a:extLst>
          </p:cNvPr>
          <p:cNvSpPr/>
          <p:nvPr/>
        </p:nvSpPr>
        <p:spPr>
          <a:xfrm>
            <a:off x="3995936" y="4405755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33%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9" name="40 Rectángulo">
            <a:extLst>
              <a:ext uri="{FF2B5EF4-FFF2-40B4-BE49-F238E27FC236}">
                <a16:creationId xmlns:a16="http://schemas.microsoft.com/office/drawing/2014/main" id="{FA92D1FE-6D82-CC20-9460-66D51C676E0B}"/>
              </a:ext>
            </a:extLst>
          </p:cNvPr>
          <p:cNvSpPr/>
          <p:nvPr/>
        </p:nvSpPr>
        <p:spPr>
          <a:xfrm>
            <a:off x="3995936" y="5701899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38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20" name="42 Rectángulo">
            <a:extLst>
              <a:ext uri="{FF2B5EF4-FFF2-40B4-BE49-F238E27FC236}">
                <a16:creationId xmlns:a16="http://schemas.microsoft.com/office/drawing/2014/main" id="{4BCD509B-9F77-4DCA-8206-F80020B60642}"/>
              </a:ext>
            </a:extLst>
          </p:cNvPr>
          <p:cNvSpPr/>
          <p:nvPr/>
        </p:nvSpPr>
        <p:spPr>
          <a:xfrm>
            <a:off x="3995936" y="5053827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29%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23" name="13 Rectángulo">
            <a:extLst>
              <a:ext uri="{FF2B5EF4-FFF2-40B4-BE49-F238E27FC236}">
                <a16:creationId xmlns:a16="http://schemas.microsoft.com/office/drawing/2014/main" id="{C269E398-911F-8EA6-AC23-730F732EFFD5}"/>
              </a:ext>
            </a:extLst>
          </p:cNvPr>
          <p:cNvSpPr/>
          <p:nvPr/>
        </p:nvSpPr>
        <p:spPr>
          <a:xfrm>
            <a:off x="4067944" y="4169407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Mar</a:t>
            </a:r>
          </a:p>
        </p:txBody>
      </p:sp>
      <p:sp>
        <p:nvSpPr>
          <p:cNvPr id="24" name="39 Rectángulo">
            <a:extLst>
              <a:ext uri="{FF2B5EF4-FFF2-40B4-BE49-F238E27FC236}">
                <a16:creationId xmlns:a16="http://schemas.microsoft.com/office/drawing/2014/main" id="{50E77683-087E-5417-0607-AF0BE09A3248}"/>
              </a:ext>
            </a:extLst>
          </p:cNvPr>
          <p:cNvSpPr/>
          <p:nvPr/>
        </p:nvSpPr>
        <p:spPr>
          <a:xfrm>
            <a:off x="3419872" y="1499014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25" name="40 Rectángulo">
            <a:extLst>
              <a:ext uri="{FF2B5EF4-FFF2-40B4-BE49-F238E27FC236}">
                <a16:creationId xmlns:a16="http://schemas.microsoft.com/office/drawing/2014/main" id="{0BE72061-AFC5-F8F8-01F2-587212CA4583}"/>
              </a:ext>
            </a:extLst>
          </p:cNvPr>
          <p:cNvSpPr/>
          <p:nvPr/>
        </p:nvSpPr>
        <p:spPr>
          <a:xfrm>
            <a:off x="3419872" y="2795158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31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28" name="42 Rectángulo">
            <a:extLst>
              <a:ext uri="{FF2B5EF4-FFF2-40B4-BE49-F238E27FC236}">
                <a16:creationId xmlns:a16="http://schemas.microsoft.com/office/drawing/2014/main" id="{289C1BA8-9645-AAA6-33C4-533CC82AD11C}"/>
              </a:ext>
            </a:extLst>
          </p:cNvPr>
          <p:cNvSpPr/>
          <p:nvPr/>
        </p:nvSpPr>
        <p:spPr>
          <a:xfrm>
            <a:off x="3419872" y="2147086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30" name="13 Rectángulo">
            <a:extLst>
              <a:ext uri="{FF2B5EF4-FFF2-40B4-BE49-F238E27FC236}">
                <a16:creationId xmlns:a16="http://schemas.microsoft.com/office/drawing/2014/main" id="{622B93E1-B736-9A1C-C826-3627EB71F00C}"/>
              </a:ext>
            </a:extLst>
          </p:cNvPr>
          <p:cNvSpPr/>
          <p:nvPr/>
        </p:nvSpPr>
        <p:spPr>
          <a:xfrm>
            <a:off x="3491880" y="1268182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Abr</a:t>
            </a:r>
          </a:p>
        </p:txBody>
      </p:sp>
      <p:sp>
        <p:nvSpPr>
          <p:cNvPr id="36" name="39 Rectángulo">
            <a:extLst>
              <a:ext uri="{FF2B5EF4-FFF2-40B4-BE49-F238E27FC236}">
                <a16:creationId xmlns:a16="http://schemas.microsoft.com/office/drawing/2014/main" id="{5A92DA20-42B0-E635-A796-4128745E376E}"/>
              </a:ext>
            </a:extLst>
          </p:cNvPr>
          <p:cNvSpPr/>
          <p:nvPr/>
        </p:nvSpPr>
        <p:spPr>
          <a:xfrm>
            <a:off x="3419872" y="4422304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37" name="40 Rectángulo">
            <a:extLst>
              <a:ext uri="{FF2B5EF4-FFF2-40B4-BE49-F238E27FC236}">
                <a16:creationId xmlns:a16="http://schemas.microsoft.com/office/drawing/2014/main" id="{453E7CBF-8142-2117-6CC4-1F816F12C023}"/>
              </a:ext>
            </a:extLst>
          </p:cNvPr>
          <p:cNvSpPr/>
          <p:nvPr/>
        </p:nvSpPr>
        <p:spPr>
          <a:xfrm>
            <a:off x="3419872" y="5718448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34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38" name="42 Rectángulo">
            <a:extLst>
              <a:ext uri="{FF2B5EF4-FFF2-40B4-BE49-F238E27FC236}">
                <a16:creationId xmlns:a16="http://schemas.microsoft.com/office/drawing/2014/main" id="{8B175A3C-6ED5-893C-69E2-2CAF3612B559}"/>
              </a:ext>
            </a:extLst>
          </p:cNvPr>
          <p:cNvSpPr/>
          <p:nvPr/>
        </p:nvSpPr>
        <p:spPr>
          <a:xfrm>
            <a:off x="3419872" y="5070376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39" name="13 Rectángulo">
            <a:extLst>
              <a:ext uri="{FF2B5EF4-FFF2-40B4-BE49-F238E27FC236}">
                <a16:creationId xmlns:a16="http://schemas.microsoft.com/office/drawing/2014/main" id="{48BD4892-EA8C-03DA-C96A-F4A0FBD6F585}"/>
              </a:ext>
            </a:extLst>
          </p:cNvPr>
          <p:cNvSpPr/>
          <p:nvPr/>
        </p:nvSpPr>
        <p:spPr>
          <a:xfrm>
            <a:off x="3491880" y="4185956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Abr</a:t>
            </a:r>
          </a:p>
        </p:txBody>
      </p:sp>
      <p:sp>
        <p:nvSpPr>
          <p:cNvPr id="58" name="39 Rectángulo">
            <a:extLst>
              <a:ext uri="{FF2B5EF4-FFF2-40B4-BE49-F238E27FC236}">
                <a16:creationId xmlns:a16="http://schemas.microsoft.com/office/drawing/2014/main" id="{A674CEAC-CE91-9B8D-43C5-78EB2582FF45}"/>
              </a:ext>
            </a:extLst>
          </p:cNvPr>
          <p:cNvSpPr/>
          <p:nvPr/>
        </p:nvSpPr>
        <p:spPr>
          <a:xfrm>
            <a:off x="2843808" y="1499014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43%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59" name="40 Rectángulo">
            <a:extLst>
              <a:ext uri="{FF2B5EF4-FFF2-40B4-BE49-F238E27FC236}">
                <a16:creationId xmlns:a16="http://schemas.microsoft.com/office/drawing/2014/main" id="{C7C199E1-3657-D483-C380-27F8BE699A88}"/>
              </a:ext>
            </a:extLst>
          </p:cNvPr>
          <p:cNvSpPr/>
          <p:nvPr/>
        </p:nvSpPr>
        <p:spPr>
          <a:xfrm>
            <a:off x="2843808" y="2795158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31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60" name="42 Rectángulo">
            <a:extLst>
              <a:ext uri="{FF2B5EF4-FFF2-40B4-BE49-F238E27FC236}">
                <a16:creationId xmlns:a16="http://schemas.microsoft.com/office/drawing/2014/main" id="{A09603DA-A97D-6B62-231C-B610ACBF051D}"/>
              </a:ext>
            </a:extLst>
          </p:cNvPr>
          <p:cNvSpPr/>
          <p:nvPr/>
        </p:nvSpPr>
        <p:spPr>
          <a:xfrm>
            <a:off x="2843808" y="2147086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latin typeface="Century Gothic"/>
              </a:rPr>
              <a:t>26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61" name="13 Rectángulo">
            <a:extLst>
              <a:ext uri="{FF2B5EF4-FFF2-40B4-BE49-F238E27FC236}">
                <a16:creationId xmlns:a16="http://schemas.microsoft.com/office/drawing/2014/main" id="{9619BCA9-9C25-2686-4992-A69CFEF953F1}"/>
              </a:ext>
            </a:extLst>
          </p:cNvPr>
          <p:cNvSpPr/>
          <p:nvPr/>
        </p:nvSpPr>
        <p:spPr>
          <a:xfrm>
            <a:off x="2915816" y="1268182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May</a:t>
            </a:r>
          </a:p>
        </p:txBody>
      </p:sp>
      <p:sp>
        <p:nvSpPr>
          <p:cNvPr id="62" name="39 Rectángulo">
            <a:extLst>
              <a:ext uri="{FF2B5EF4-FFF2-40B4-BE49-F238E27FC236}">
                <a16:creationId xmlns:a16="http://schemas.microsoft.com/office/drawing/2014/main" id="{A24BFCF8-053B-AE69-BD7D-8906B596E014}"/>
              </a:ext>
            </a:extLst>
          </p:cNvPr>
          <p:cNvSpPr/>
          <p:nvPr/>
        </p:nvSpPr>
        <p:spPr>
          <a:xfrm>
            <a:off x="2843808" y="4422304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43%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63" name="40 Rectángulo">
            <a:extLst>
              <a:ext uri="{FF2B5EF4-FFF2-40B4-BE49-F238E27FC236}">
                <a16:creationId xmlns:a16="http://schemas.microsoft.com/office/drawing/2014/main" id="{0ED4DF4E-EAB2-0A4A-5F01-65BF5E8B7AAE}"/>
              </a:ext>
            </a:extLst>
          </p:cNvPr>
          <p:cNvSpPr/>
          <p:nvPr/>
        </p:nvSpPr>
        <p:spPr>
          <a:xfrm>
            <a:off x="2843808" y="5718448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32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64" name="42 Rectángulo">
            <a:extLst>
              <a:ext uri="{FF2B5EF4-FFF2-40B4-BE49-F238E27FC236}">
                <a16:creationId xmlns:a16="http://schemas.microsoft.com/office/drawing/2014/main" id="{6FF2449F-EE5B-DA73-3E8B-7FCC1742B7D5}"/>
              </a:ext>
            </a:extLst>
          </p:cNvPr>
          <p:cNvSpPr/>
          <p:nvPr/>
        </p:nvSpPr>
        <p:spPr>
          <a:xfrm>
            <a:off x="2843808" y="5070376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65" name="13 Rectángulo">
            <a:extLst>
              <a:ext uri="{FF2B5EF4-FFF2-40B4-BE49-F238E27FC236}">
                <a16:creationId xmlns:a16="http://schemas.microsoft.com/office/drawing/2014/main" id="{D750B8B3-48D4-3962-48BA-27902F0D7BCF}"/>
              </a:ext>
            </a:extLst>
          </p:cNvPr>
          <p:cNvSpPr/>
          <p:nvPr/>
        </p:nvSpPr>
        <p:spPr>
          <a:xfrm>
            <a:off x="2915816" y="4185956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May</a:t>
            </a:r>
          </a:p>
        </p:txBody>
      </p:sp>
      <p:sp>
        <p:nvSpPr>
          <p:cNvPr id="71" name="39 Rectángulo">
            <a:extLst>
              <a:ext uri="{FF2B5EF4-FFF2-40B4-BE49-F238E27FC236}">
                <a16:creationId xmlns:a16="http://schemas.microsoft.com/office/drawing/2014/main" id="{61E2A260-2A91-8883-1EC9-6C35C30EC6A2}"/>
              </a:ext>
            </a:extLst>
          </p:cNvPr>
          <p:cNvSpPr/>
          <p:nvPr/>
        </p:nvSpPr>
        <p:spPr>
          <a:xfrm>
            <a:off x="2267744" y="1493498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72" name="40 Rectángulo">
            <a:extLst>
              <a:ext uri="{FF2B5EF4-FFF2-40B4-BE49-F238E27FC236}">
                <a16:creationId xmlns:a16="http://schemas.microsoft.com/office/drawing/2014/main" id="{8C243EC9-0D84-531F-D5F6-D007255751B2}"/>
              </a:ext>
            </a:extLst>
          </p:cNvPr>
          <p:cNvSpPr/>
          <p:nvPr/>
        </p:nvSpPr>
        <p:spPr>
          <a:xfrm>
            <a:off x="2267744" y="2789642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33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73" name="42 Rectángulo">
            <a:extLst>
              <a:ext uri="{FF2B5EF4-FFF2-40B4-BE49-F238E27FC236}">
                <a16:creationId xmlns:a16="http://schemas.microsoft.com/office/drawing/2014/main" id="{3E83E14E-64A5-B55E-C305-7F5570A1E8B0}"/>
              </a:ext>
            </a:extLst>
          </p:cNvPr>
          <p:cNvSpPr/>
          <p:nvPr/>
        </p:nvSpPr>
        <p:spPr>
          <a:xfrm>
            <a:off x="2267744" y="2141570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latin typeface="Century Gothic"/>
              </a:rPr>
              <a:t>20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74" name="13 Rectángulo">
            <a:extLst>
              <a:ext uri="{FF2B5EF4-FFF2-40B4-BE49-F238E27FC236}">
                <a16:creationId xmlns:a16="http://schemas.microsoft.com/office/drawing/2014/main" id="{474B9BF5-2927-2E06-4501-F3278BE842CE}"/>
              </a:ext>
            </a:extLst>
          </p:cNvPr>
          <p:cNvSpPr/>
          <p:nvPr/>
        </p:nvSpPr>
        <p:spPr>
          <a:xfrm>
            <a:off x="2339752" y="1262666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Jun</a:t>
            </a:r>
          </a:p>
        </p:txBody>
      </p:sp>
      <p:sp>
        <p:nvSpPr>
          <p:cNvPr id="75" name="39 Rectángulo">
            <a:extLst>
              <a:ext uri="{FF2B5EF4-FFF2-40B4-BE49-F238E27FC236}">
                <a16:creationId xmlns:a16="http://schemas.microsoft.com/office/drawing/2014/main" id="{407C2DB6-8013-BD5E-5C00-F25AA7F98F7A}"/>
              </a:ext>
            </a:extLst>
          </p:cNvPr>
          <p:cNvSpPr/>
          <p:nvPr/>
        </p:nvSpPr>
        <p:spPr>
          <a:xfrm>
            <a:off x="2267744" y="4416788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76" name="40 Rectángulo">
            <a:extLst>
              <a:ext uri="{FF2B5EF4-FFF2-40B4-BE49-F238E27FC236}">
                <a16:creationId xmlns:a16="http://schemas.microsoft.com/office/drawing/2014/main" id="{D05C0CDE-80C6-B1FF-39AE-E8BC0EA7C6A7}"/>
              </a:ext>
            </a:extLst>
          </p:cNvPr>
          <p:cNvSpPr/>
          <p:nvPr/>
        </p:nvSpPr>
        <p:spPr>
          <a:xfrm>
            <a:off x="2267744" y="5712932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38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77" name="42 Rectángulo">
            <a:extLst>
              <a:ext uri="{FF2B5EF4-FFF2-40B4-BE49-F238E27FC236}">
                <a16:creationId xmlns:a16="http://schemas.microsoft.com/office/drawing/2014/main" id="{4F499D19-A6F9-A9BF-5CCF-3317007DCA06}"/>
              </a:ext>
            </a:extLst>
          </p:cNvPr>
          <p:cNvSpPr/>
          <p:nvPr/>
        </p:nvSpPr>
        <p:spPr>
          <a:xfrm>
            <a:off x="2267744" y="5064860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78" name="13 Rectángulo">
            <a:extLst>
              <a:ext uri="{FF2B5EF4-FFF2-40B4-BE49-F238E27FC236}">
                <a16:creationId xmlns:a16="http://schemas.microsoft.com/office/drawing/2014/main" id="{F0DD2C5A-2AEF-8F52-8A84-DACB7EF11515}"/>
              </a:ext>
            </a:extLst>
          </p:cNvPr>
          <p:cNvSpPr/>
          <p:nvPr/>
        </p:nvSpPr>
        <p:spPr>
          <a:xfrm>
            <a:off x="2339752" y="418044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Jun</a:t>
            </a:r>
          </a:p>
        </p:txBody>
      </p:sp>
      <p:sp>
        <p:nvSpPr>
          <p:cNvPr id="83" name="39 Rectángulo">
            <a:extLst>
              <a:ext uri="{FF2B5EF4-FFF2-40B4-BE49-F238E27FC236}">
                <a16:creationId xmlns:a16="http://schemas.microsoft.com/office/drawing/2014/main" id="{3A7A8670-26E6-7EA6-2FAF-97A13B926CA5}"/>
              </a:ext>
            </a:extLst>
          </p:cNvPr>
          <p:cNvSpPr/>
          <p:nvPr/>
        </p:nvSpPr>
        <p:spPr>
          <a:xfrm>
            <a:off x="1691680" y="1513822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29%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84" name="40 Rectángulo">
            <a:extLst>
              <a:ext uri="{FF2B5EF4-FFF2-40B4-BE49-F238E27FC236}">
                <a16:creationId xmlns:a16="http://schemas.microsoft.com/office/drawing/2014/main" id="{8799B45A-A25E-45CF-D4D0-EE8FBD9A523E}"/>
              </a:ext>
            </a:extLst>
          </p:cNvPr>
          <p:cNvSpPr/>
          <p:nvPr/>
        </p:nvSpPr>
        <p:spPr>
          <a:xfrm>
            <a:off x="1691680" y="2809966"/>
            <a:ext cx="504056" cy="555740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42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85" name="42 Rectángulo">
            <a:extLst>
              <a:ext uri="{FF2B5EF4-FFF2-40B4-BE49-F238E27FC236}">
                <a16:creationId xmlns:a16="http://schemas.microsoft.com/office/drawing/2014/main" id="{DB018CA3-C5FA-7CD4-D6DD-349176909A73}"/>
              </a:ext>
            </a:extLst>
          </p:cNvPr>
          <p:cNvSpPr/>
          <p:nvPr/>
        </p:nvSpPr>
        <p:spPr>
          <a:xfrm>
            <a:off x="1691680" y="2161894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latin typeface="Century Gothic"/>
              </a:rPr>
              <a:t>29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86" name="13 Rectángulo">
            <a:extLst>
              <a:ext uri="{FF2B5EF4-FFF2-40B4-BE49-F238E27FC236}">
                <a16:creationId xmlns:a16="http://schemas.microsoft.com/office/drawing/2014/main" id="{8A00D888-AF62-DEBB-F9B6-D65EC33570FF}"/>
              </a:ext>
            </a:extLst>
          </p:cNvPr>
          <p:cNvSpPr/>
          <p:nvPr/>
        </p:nvSpPr>
        <p:spPr>
          <a:xfrm>
            <a:off x="1763688" y="128299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Jul</a:t>
            </a:r>
          </a:p>
        </p:txBody>
      </p:sp>
      <p:sp>
        <p:nvSpPr>
          <p:cNvPr id="87" name="39 Rectángulo">
            <a:extLst>
              <a:ext uri="{FF2B5EF4-FFF2-40B4-BE49-F238E27FC236}">
                <a16:creationId xmlns:a16="http://schemas.microsoft.com/office/drawing/2014/main" id="{6F5A442E-081B-9006-91DD-82BD5A80FB03}"/>
              </a:ext>
            </a:extLst>
          </p:cNvPr>
          <p:cNvSpPr/>
          <p:nvPr/>
        </p:nvSpPr>
        <p:spPr>
          <a:xfrm>
            <a:off x="1691680" y="4437112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88" name="40 Rectángulo">
            <a:extLst>
              <a:ext uri="{FF2B5EF4-FFF2-40B4-BE49-F238E27FC236}">
                <a16:creationId xmlns:a16="http://schemas.microsoft.com/office/drawing/2014/main" id="{B94BAB9A-48D4-8345-30A2-2005C68402D8}"/>
              </a:ext>
            </a:extLst>
          </p:cNvPr>
          <p:cNvSpPr/>
          <p:nvPr/>
        </p:nvSpPr>
        <p:spPr>
          <a:xfrm>
            <a:off x="1691680" y="5733256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47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89" name="42 Rectángulo">
            <a:extLst>
              <a:ext uri="{FF2B5EF4-FFF2-40B4-BE49-F238E27FC236}">
                <a16:creationId xmlns:a16="http://schemas.microsoft.com/office/drawing/2014/main" id="{A4B24E82-9811-2B72-8684-B9C7045CAF6A}"/>
              </a:ext>
            </a:extLst>
          </p:cNvPr>
          <p:cNvSpPr/>
          <p:nvPr/>
        </p:nvSpPr>
        <p:spPr>
          <a:xfrm>
            <a:off x="1691680" y="5085184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29%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90" name="13 Rectángulo">
            <a:extLst>
              <a:ext uri="{FF2B5EF4-FFF2-40B4-BE49-F238E27FC236}">
                <a16:creationId xmlns:a16="http://schemas.microsoft.com/office/drawing/2014/main" id="{D2398A58-563C-CB20-FBEC-A1D2765A707E}"/>
              </a:ext>
            </a:extLst>
          </p:cNvPr>
          <p:cNvSpPr/>
          <p:nvPr/>
        </p:nvSpPr>
        <p:spPr>
          <a:xfrm>
            <a:off x="1763688" y="4200764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Jul</a:t>
            </a:r>
          </a:p>
        </p:txBody>
      </p:sp>
      <p:sp>
        <p:nvSpPr>
          <p:cNvPr id="95" name="27 Rectángulo redondeado">
            <a:extLst>
              <a:ext uri="{FF2B5EF4-FFF2-40B4-BE49-F238E27FC236}">
                <a16:creationId xmlns:a16="http://schemas.microsoft.com/office/drawing/2014/main" id="{CE51EAA0-4B45-6D65-379E-A02A16B6E9D7}"/>
              </a:ext>
            </a:extLst>
          </p:cNvPr>
          <p:cNvSpPr/>
          <p:nvPr/>
        </p:nvSpPr>
        <p:spPr>
          <a:xfrm>
            <a:off x="6228184" y="1988840"/>
            <a:ext cx="2376264" cy="826639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100" b="1" kern="0" dirty="0">
                <a:solidFill>
                  <a:prstClr val="black"/>
                </a:solidFill>
              </a:rPr>
              <a:t>Decrece 6 puntos el pesimismo en septiembre.</a:t>
            </a:r>
            <a:endParaRPr lang="es-AR" sz="1100" kern="0" dirty="0">
              <a:solidFill>
                <a:prstClr val="black"/>
              </a:solidFill>
            </a:endParaRPr>
          </a:p>
        </p:txBody>
      </p:sp>
      <p:sp>
        <p:nvSpPr>
          <p:cNvPr id="97" name="39 Rectángulo">
            <a:extLst>
              <a:ext uri="{FF2B5EF4-FFF2-40B4-BE49-F238E27FC236}">
                <a16:creationId xmlns:a16="http://schemas.microsoft.com/office/drawing/2014/main" id="{D645F23C-FEC9-EAFE-67B0-FC58E429831B}"/>
              </a:ext>
            </a:extLst>
          </p:cNvPr>
          <p:cNvSpPr/>
          <p:nvPr/>
        </p:nvSpPr>
        <p:spPr>
          <a:xfrm>
            <a:off x="1115616" y="1513822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34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98" name="40 Rectángulo">
            <a:extLst>
              <a:ext uri="{FF2B5EF4-FFF2-40B4-BE49-F238E27FC236}">
                <a16:creationId xmlns:a16="http://schemas.microsoft.com/office/drawing/2014/main" id="{7137BEF3-0BCC-0723-ED5B-95949F6A930F}"/>
              </a:ext>
            </a:extLst>
          </p:cNvPr>
          <p:cNvSpPr/>
          <p:nvPr/>
        </p:nvSpPr>
        <p:spPr>
          <a:xfrm>
            <a:off x="1115616" y="2809966"/>
            <a:ext cx="504056" cy="555740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40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99" name="42 Rectángulo">
            <a:extLst>
              <a:ext uri="{FF2B5EF4-FFF2-40B4-BE49-F238E27FC236}">
                <a16:creationId xmlns:a16="http://schemas.microsoft.com/office/drawing/2014/main" id="{FF5ECE6F-8783-A5C6-6A72-6C5394623A59}"/>
              </a:ext>
            </a:extLst>
          </p:cNvPr>
          <p:cNvSpPr/>
          <p:nvPr/>
        </p:nvSpPr>
        <p:spPr>
          <a:xfrm>
            <a:off x="1115616" y="2161894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26%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00" name="13 Rectángulo">
            <a:extLst>
              <a:ext uri="{FF2B5EF4-FFF2-40B4-BE49-F238E27FC236}">
                <a16:creationId xmlns:a16="http://schemas.microsoft.com/office/drawing/2014/main" id="{55D04F99-A7B2-9A47-8520-8639AB538E71}"/>
              </a:ext>
            </a:extLst>
          </p:cNvPr>
          <p:cNvSpPr/>
          <p:nvPr/>
        </p:nvSpPr>
        <p:spPr>
          <a:xfrm>
            <a:off x="1187624" y="128299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 err="1">
                <a:solidFill>
                  <a:srgbClr val="000000"/>
                </a:solidFill>
              </a:rPr>
              <a:t>Ago</a:t>
            </a:r>
            <a:endParaRPr lang="es-AR" sz="900" dirty="0">
              <a:solidFill>
                <a:srgbClr val="000000"/>
              </a:solidFill>
            </a:endParaRPr>
          </a:p>
        </p:txBody>
      </p:sp>
      <p:sp>
        <p:nvSpPr>
          <p:cNvPr id="101" name="39 Rectángulo">
            <a:extLst>
              <a:ext uri="{FF2B5EF4-FFF2-40B4-BE49-F238E27FC236}">
                <a16:creationId xmlns:a16="http://schemas.microsoft.com/office/drawing/2014/main" id="{7FCB750F-16F3-2004-B598-643570FF8BB0}"/>
              </a:ext>
            </a:extLst>
          </p:cNvPr>
          <p:cNvSpPr/>
          <p:nvPr/>
        </p:nvSpPr>
        <p:spPr>
          <a:xfrm>
            <a:off x="1115616" y="4437112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02" name="40 Rectángulo">
            <a:extLst>
              <a:ext uri="{FF2B5EF4-FFF2-40B4-BE49-F238E27FC236}">
                <a16:creationId xmlns:a16="http://schemas.microsoft.com/office/drawing/2014/main" id="{475161CA-EB34-A465-349E-C4A444B7CED6}"/>
              </a:ext>
            </a:extLst>
          </p:cNvPr>
          <p:cNvSpPr/>
          <p:nvPr/>
        </p:nvSpPr>
        <p:spPr>
          <a:xfrm>
            <a:off x="1115616" y="5733256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46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03" name="42 Rectángulo">
            <a:extLst>
              <a:ext uri="{FF2B5EF4-FFF2-40B4-BE49-F238E27FC236}">
                <a16:creationId xmlns:a16="http://schemas.microsoft.com/office/drawing/2014/main" id="{FCC46EDE-3289-C188-E744-FE3D7910A1A6}"/>
              </a:ext>
            </a:extLst>
          </p:cNvPr>
          <p:cNvSpPr/>
          <p:nvPr/>
        </p:nvSpPr>
        <p:spPr>
          <a:xfrm>
            <a:off x="1115616" y="5085184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04" name="13 Rectángulo">
            <a:extLst>
              <a:ext uri="{FF2B5EF4-FFF2-40B4-BE49-F238E27FC236}">
                <a16:creationId xmlns:a16="http://schemas.microsoft.com/office/drawing/2014/main" id="{7F920478-86BE-60C7-298D-C96F17DA1334}"/>
              </a:ext>
            </a:extLst>
          </p:cNvPr>
          <p:cNvSpPr/>
          <p:nvPr/>
        </p:nvSpPr>
        <p:spPr>
          <a:xfrm>
            <a:off x="1187624" y="4200764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 err="1">
                <a:solidFill>
                  <a:srgbClr val="000000"/>
                </a:solidFill>
              </a:rPr>
              <a:t>Ago</a:t>
            </a:r>
            <a:endParaRPr lang="es-AR" sz="900" dirty="0">
              <a:solidFill>
                <a:srgbClr val="000000"/>
              </a:solidFill>
            </a:endParaRPr>
          </a:p>
        </p:txBody>
      </p:sp>
      <p:sp>
        <p:nvSpPr>
          <p:cNvPr id="8" name="39 Rectángulo">
            <a:extLst>
              <a:ext uri="{FF2B5EF4-FFF2-40B4-BE49-F238E27FC236}">
                <a16:creationId xmlns:a16="http://schemas.microsoft.com/office/drawing/2014/main" id="{3D617CBC-7109-A3BB-2DE8-DC0AF4406FC6}"/>
              </a:ext>
            </a:extLst>
          </p:cNvPr>
          <p:cNvSpPr/>
          <p:nvPr/>
        </p:nvSpPr>
        <p:spPr>
          <a:xfrm>
            <a:off x="539552" y="1499592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3" name="40 Rectángulo">
            <a:extLst>
              <a:ext uri="{FF2B5EF4-FFF2-40B4-BE49-F238E27FC236}">
                <a16:creationId xmlns:a16="http://schemas.microsoft.com/office/drawing/2014/main" id="{49BDAFA4-5479-FB2B-B711-636501D3DC9B}"/>
              </a:ext>
            </a:extLst>
          </p:cNvPr>
          <p:cNvSpPr/>
          <p:nvPr/>
        </p:nvSpPr>
        <p:spPr>
          <a:xfrm>
            <a:off x="539552" y="2795736"/>
            <a:ext cx="504056" cy="562717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4" name="42 Rectángulo">
            <a:extLst>
              <a:ext uri="{FF2B5EF4-FFF2-40B4-BE49-F238E27FC236}">
                <a16:creationId xmlns:a16="http://schemas.microsoft.com/office/drawing/2014/main" id="{91E4E327-1744-0D1A-E49D-E02A99491365}"/>
              </a:ext>
            </a:extLst>
          </p:cNvPr>
          <p:cNvSpPr/>
          <p:nvPr/>
        </p:nvSpPr>
        <p:spPr>
          <a:xfrm>
            <a:off x="539552" y="2147664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7" name="13 Rectángulo">
            <a:extLst>
              <a:ext uri="{FF2B5EF4-FFF2-40B4-BE49-F238E27FC236}">
                <a16:creationId xmlns:a16="http://schemas.microsoft.com/office/drawing/2014/main" id="{74163C54-3D5B-1ADF-E99F-AAAEE1E32DD8}"/>
              </a:ext>
            </a:extLst>
          </p:cNvPr>
          <p:cNvSpPr/>
          <p:nvPr/>
        </p:nvSpPr>
        <p:spPr>
          <a:xfrm>
            <a:off x="611560" y="126876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Sept</a:t>
            </a:r>
          </a:p>
        </p:txBody>
      </p:sp>
      <p:sp>
        <p:nvSpPr>
          <p:cNvPr id="31" name="39 Rectángulo">
            <a:extLst>
              <a:ext uri="{FF2B5EF4-FFF2-40B4-BE49-F238E27FC236}">
                <a16:creationId xmlns:a16="http://schemas.microsoft.com/office/drawing/2014/main" id="{F550E4F7-B04C-FD38-65B3-F69570F553FF}"/>
              </a:ext>
            </a:extLst>
          </p:cNvPr>
          <p:cNvSpPr/>
          <p:nvPr/>
        </p:nvSpPr>
        <p:spPr>
          <a:xfrm>
            <a:off x="539552" y="4422882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32" name="40 Rectángulo">
            <a:extLst>
              <a:ext uri="{FF2B5EF4-FFF2-40B4-BE49-F238E27FC236}">
                <a16:creationId xmlns:a16="http://schemas.microsoft.com/office/drawing/2014/main" id="{436DE878-BAF2-2D9F-E0CA-471DB25805DE}"/>
              </a:ext>
            </a:extLst>
          </p:cNvPr>
          <p:cNvSpPr/>
          <p:nvPr/>
        </p:nvSpPr>
        <p:spPr>
          <a:xfrm>
            <a:off x="539552" y="5719026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36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33" name="42 Rectángulo">
            <a:extLst>
              <a:ext uri="{FF2B5EF4-FFF2-40B4-BE49-F238E27FC236}">
                <a16:creationId xmlns:a16="http://schemas.microsoft.com/office/drawing/2014/main" id="{09E07337-D32E-D1B3-4CFA-3B2488C8707B}"/>
              </a:ext>
            </a:extLst>
          </p:cNvPr>
          <p:cNvSpPr/>
          <p:nvPr/>
        </p:nvSpPr>
        <p:spPr>
          <a:xfrm>
            <a:off x="539552" y="5070954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29%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34" name="13 Rectángulo">
            <a:extLst>
              <a:ext uri="{FF2B5EF4-FFF2-40B4-BE49-F238E27FC236}">
                <a16:creationId xmlns:a16="http://schemas.microsoft.com/office/drawing/2014/main" id="{C6FB06A0-5DDF-B122-81D4-BBF7460903C0}"/>
              </a:ext>
            </a:extLst>
          </p:cNvPr>
          <p:cNvSpPr/>
          <p:nvPr/>
        </p:nvSpPr>
        <p:spPr>
          <a:xfrm>
            <a:off x="611560" y="4186534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Sept</a:t>
            </a:r>
          </a:p>
        </p:txBody>
      </p:sp>
      <p:sp>
        <p:nvSpPr>
          <p:cNvPr id="35" name="27 Rectángulo redondeado">
            <a:extLst>
              <a:ext uri="{FF2B5EF4-FFF2-40B4-BE49-F238E27FC236}">
                <a16:creationId xmlns:a16="http://schemas.microsoft.com/office/drawing/2014/main" id="{C37CE2E3-2A9C-4E09-D81A-0B412F4FE62E}"/>
              </a:ext>
            </a:extLst>
          </p:cNvPr>
          <p:cNvSpPr/>
          <p:nvPr/>
        </p:nvSpPr>
        <p:spPr>
          <a:xfrm>
            <a:off x="6228184" y="4941168"/>
            <a:ext cx="2376264" cy="826639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100" b="1" kern="0" dirty="0">
                <a:solidFill>
                  <a:prstClr val="black"/>
                </a:solidFill>
              </a:rPr>
              <a:t>Importante descenso de                   10 puntos del pesimismo.</a:t>
            </a:r>
            <a:endParaRPr lang="es-AR" sz="1100" kern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817441"/>
      </p:ext>
    </p:extLst>
  </p:cSld>
  <p:clrMapOvr>
    <a:masterClrMapping/>
  </p:clrMapOvr>
  <p:transition>
    <p:strips dir="r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F921B-E180-0D71-FB08-C3330E636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download very angry emoji icon">
            <a:extLst>
              <a:ext uri="{FF2B5EF4-FFF2-40B4-BE49-F238E27FC236}">
                <a16:creationId xmlns:a16="http://schemas.microsoft.com/office/drawing/2014/main" id="{8AC01B8B-202B-B229-7DBC-49E465A9D9A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>
              <a:solidFill>
                <a:prstClr val="black"/>
              </a:solidFill>
            </a:endParaRPr>
          </a:p>
        </p:txBody>
      </p:sp>
      <p:sp>
        <p:nvSpPr>
          <p:cNvPr id="51" name="50 CuadroTexto">
            <a:extLst>
              <a:ext uri="{FF2B5EF4-FFF2-40B4-BE49-F238E27FC236}">
                <a16:creationId xmlns:a16="http://schemas.microsoft.com/office/drawing/2014/main" id="{BA6FE68A-D182-D35A-2AB2-453891FD4FE6}"/>
              </a:ext>
            </a:extLst>
          </p:cNvPr>
          <p:cNvSpPr txBox="1"/>
          <p:nvPr/>
        </p:nvSpPr>
        <p:spPr>
          <a:xfrm>
            <a:off x="611560" y="6525642"/>
            <a:ext cx="4824536" cy="215429"/>
          </a:xfrm>
          <a:prstGeom prst="rect">
            <a:avLst/>
          </a:prstGeom>
          <a:noFill/>
        </p:spPr>
        <p:txBody>
          <a:bodyPr wrap="square" lIns="91427" tIns="45713" rIns="91427" bIns="45713" rtlCol="0" anchor="ctr">
            <a:spAutoFit/>
          </a:bodyPr>
          <a:lstStyle/>
          <a:p>
            <a:r>
              <a:rPr lang="es-AR" sz="800" dirty="0">
                <a:solidFill>
                  <a:srgbClr val="FFFFFF"/>
                </a:solidFill>
              </a:rPr>
              <a:t>BASE: 800 casos. Una respuesta por tema.</a:t>
            </a:r>
          </a:p>
        </p:txBody>
      </p:sp>
      <p:sp>
        <p:nvSpPr>
          <p:cNvPr id="9" name="2 Título">
            <a:extLst>
              <a:ext uri="{FF2B5EF4-FFF2-40B4-BE49-F238E27FC236}">
                <a16:creationId xmlns:a16="http://schemas.microsoft.com/office/drawing/2014/main" id="{2B962099-81A9-0359-B444-E5827B018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6512" y="188640"/>
            <a:ext cx="9144000" cy="332656"/>
          </a:xfrm>
        </p:spPr>
        <p:txBody>
          <a:bodyPr anchor="ctr"/>
          <a:lstStyle/>
          <a:p>
            <a:pPr algn="ctr"/>
            <a:r>
              <a:rPr lang="es-AR" sz="1600" b="1" dirty="0">
                <a:solidFill>
                  <a:srgbClr val="C00000"/>
                </a:solidFill>
              </a:rPr>
              <a:t>¿CÓMO ESTAREMOS EN UN AÑO?</a:t>
            </a:r>
            <a:endParaRPr lang="es-AR" sz="1600" dirty="0">
              <a:solidFill>
                <a:srgbClr val="C00000"/>
              </a:solidFill>
            </a:endParaRPr>
          </a:p>
        </p:txBody>
      </p:sp>
      <p:sp>
        <p:nvSpPr>
          <p:cNvPr id="10" name="9 Rectángulo">
            <a:extLst>
              <a:ext uri="{FF2B5EF4-FFF2-40B4-BE49-F238E27FC236}">
                <a16:creationId xmlns:a16="http://schemas.microsoft.com/office/drawing/2014/main" id="{69744D42-00DF-2F61-2A15-5D1FC547E41D}"/>
              </a:ext>
            </a:extLst>
          </p:cNvPr>
          <p:cNvSpPr/>
          <p:nvPr/>
        </p:nvSpPr>
        <p:spPr>
          <a:xfrm>
            <a:off x="0" y="757447"/>
            <a:ext cx="9144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AR" sz="1100" b="1" dirty="0">
              <a:solidFill>
                <a:srgbClr val="002060"/>
              </a:solidFill>
            </a:endParaRPr>
          </a:p>
        </p:txBody>
      </p:sp>
      <p:sp>
        <p:nvSpPr>
          <p:cNvPr id="44" name="43 Rectángulo">
            <a:extLst>
              <a:ext uri="{FF2B5EF4-FFF2-40B4-BE49-F238E27FC236}">
                <a16:creationId xmlns:a16="http://schemas.microsoft.com/office/drawing/2014/main" id="{C0A6F32D-F0CB-B157-2EBE-33F652889EC1}"/>
              </a:ext>
            </a:extLst>
          </p:cNvPr>
          <p:cNvSpPr/>
          <p:nvPr/>
        </p:nvSpPr>
        <p:spPr>
          <a:xfrm>
            <a:off x="4572000" y="2557645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45" name="44 Rectángulo">
            <a:extLst>
              <a:ext uri="{FF2B5EF4-FFF2-40B4-BE49-F238E27FC236}">
                <a16:creationId xmlns:a16="http://schemas.microsoft.com/office/drawing/2014/main" id="{1D90C5B4-0525-0513-A9F6-67731A33360C}"/>
              </a:ext>
            </a:extLst>
          </p:cNvPr>
          <p:cNvSpPr/>
          <p:nvPr/>
        </p:nvSpPr>
        <p:spPr>
          <a:xfrm>
            <a:off x="4572000" y="3855530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28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46" name="45 Rectángulo">
            <a:extLst>
              <a:ext uri="{FF2B5EF4-FFF2-40B4-BE49-F238E27FC236}">
                <a16:creationId xmlns:a16="http://schemas.microsoft.com/office/drawing/2014/main" id="{55A012E9-5D8C-BA66-C05D-6755E2181EB1}"/>
              </a:ext>
            </a:extLst>
          </p:cNvPr>
          <p:cNvSpPr/>
          <p:nvPr/>
        </p:nvSpPr>
        <p:spPr>
          <a:xfrm>
            <a:off x="539552" y="1988840"/>
            <a:ext cx="5112568" cy="275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200" b="1" dirty="0">
                <a:solidFill>
                  <a:srgbClr val="000000"/>
                </a:solidFill>
              </a:rPr>
              <a:t>El empleo en el hogar</a:t>
            </a:r>
          </a:p>
        </p:txBody>
      </p:sp>
      <p:sp>
        <p:nvSpPr>
          <p:cNvPr id="47" name="46 Rectángulo">
            <a:extLst>
              <a:ext uri="{FF2B5EF4-FFF2-40B4-BE49-F238E27FC236}">
                <a16:creationId xmlns:a16="http://schemas.microsoft.com/office/drawing/2014/main" id="{FB79EAD1-58D4-5D2D-E67C-81AA4BDFD361}"/>
              </a:ext>
            </a:extLst>
          </p:cNvPr>
          <p:cNvSpPr/>
          <p:nvPr/>
        </p:nvSpPr>
        <p:spPr>
          <a:xfrm>
            <a:off x="4572000" y="3207458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31" name="43 Rectángulo">
            <a:extLst>
              <a:ext uri="{FF2B5EF4-FFF2-40B4-BE49-F238E27FC236}">
                <a16:creationId xmlns:a16="http://schemas.microsoft.com/office/drawing/2014/main" id="{CE70588A-279E-E716-27C2-2AD5DF11DFDA}"/>
              </a:ext>
            </a:extLst>
          </p:cNvPr>
          <p:cNvSpPr/>
          <p:nvPr/>
        </p:nvSpPr>
        <p:spPr>
          <a:xfrm>
            <a:off x="5148064" y="2557645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54%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48" name="44 Rectángulo">
            <a:extLst>
              <a:ext uri="{FF2B5EF4-FFF2-40B4-BE49-F238E27FC236}">
                <a16:creationId xmlns:a16="http://schemas.microsoft.com/office/drawing/2014/main" id="{83C15BCD-F01C-F08A-FE3C-189CDBC6343B}"/>
              </a:ext>
            </a:extLst>
          </p:cNvPr>
          <p:cNvSpPr/>
          <p:nvPr/>
        </p:nvSpPr>
        <p:spPr>
          <a:xfrm>
            <a:off x="5148064" y="3855530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solidFill>
                  <a:srgbClr val="FFFFFF"/>
                </a:solidFill>
                <a:latin typeface="Century Gothic"/>
              </a:rPr>
              <a:t>15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49" name="46 Rectángulo">
            <a:extLst>
              <a:ext uri="{FF2B5EF4-FFF2-40B4-BE49-F238E27FC236}">
                <a16:creationId xmlns:a16="http://schemas.microsoft.com/office/drawing/2014/main" id="{412CAEEA-B583-6DA3-31AE-0027B6C268D3}"/>
              </a:ext>
            </a:extLst>
          </p:cNvPr>
          <p:cNvSpPr/>
          <p:nvPr/>
        </p:nvSpPr>
        <p:spPr>
          <a:xfrm>
            <a:off x="5148064" y="3207458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54" name="13 Rectángulo">
            <a:extLst>
              <a:ext uri="{FF2B5EF4-FFF2-40B4-BE49-F238E27FC236}">
                <a16:creationId xmlns:a16="http://schemas.microsoft.com/office/drawing/2014/main" id="{881F34EE-D47D-EEDA-5198-D3355429F741}"/>
              </a:ext>
            </a:extLst>
          </p:cNvPr>
          <p:cNvSpPr/>
          <p:nvPr/>
        </p:nvSpPr>
        <p:spPr>
          <a:xfrm>
            <a:off x="4572000" y="2323038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Feb</a:t>
            </a:r>
          </a:p>
        </p:txBody>
      </p:sp>
      <p:sp>
        <p:nvSpPr>
          <p:cNvPr id="55" name="13 Rectángulo">
            <a:extLst>
              <a:ext uri="{FF2B5EF4-FFF2-40B4-BE49-F238E27FC236}">
                <a16:creationId xmlns:a16="http://schemas.microsoft.com/office/drawing/2014/main" id="{00EBA8B0-871F-0EB8-898C-C29D4DDDB100}"/>
              </a:ext>
            </a:extLst>
          </p:cNvPr>
          <p:cNvSpPr/>
          <p:nvPr/>
        </p:nvSpPr>
        <p:spPr>
          <a:xfrm>
            <a:off x="5148064" y="230823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Ene</a:t>
            </a:r>
          </a:p>
        </p:txBody>
      </p:sp>
      <p:sp>
        <p:nvSpPr>
          <p:cNvPr id="8" name="39 Rectángulo">
            <a:extLst>
              <a:ext uri="{FF2B5EF4-FFF2-40B4-BE49-F238E27FC236}">
                <a16:creationId xmlns:a16="http://schemas.microsoft.com/office/drawing/2014/main" id="{D02C4877-7633-85B0-D321-8C9DED984329}"/>
              </a:ext>
            </a:extLst>
          </p:cNvPr>
          <p:cNvSpPr/>
          <p:nvPr/>
        </p:nvSpPr>
        <p:spPr>
          <a:xfrm>
            <a:off x="3995936" y="2557645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33%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13" name="40 Rectángulo">
            <a:extLst>
              <a:ext uri="{FF2B5EF4-FFF2-40B4-BE49-F238E27FC236}">
                <a16:creationId xmlns:a16="http://schemas.microsoft.com/office/drawing/2014/main" id="{47BD6E6A-D6B2-B598-7AB2-85F1792466C2}"/>
              </a:ext>
            </a:extLst>
          </p:cNvPr>
          <p:cNvSpPr/>
          <p:nvPr/>
        </p:nvSpPr>
        <p:spPr>
          <a:xfrm>
            <a:off x="3995936" y="3853789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29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14" name="42 Rectángulo">
            <a:extLst>
              <a:ext uri="{FF2B5EF4-FFF2-40B4-BE49-F238E27FC236}">
                <a16:creationId xmlns:a16="http://schemas.microsoft.com/office/drawing/2014/main" id="{41FE1627-ED63-E03C-8C73-6775E351CCE5}"/>
              </a:ext>
            </a:extLst>
          </p:cNvPr>
          <p:cNvSpPr/>
          <p:nvPr/>
        </p:nvSpPr>
        <p:spPr>
          <a:xfrm>
            <a:off x="3995936" y="3205717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17" name="13 Rectángulo">
            <a:extLst>
              <a:ext uri="{FF2B5EF4-FFF2-40B4-BE49-F238E27FC236}">
                <a16:creationId xmlns:a16="http://schemas.microsoft.com/office/drawing/2014/main" id="{D1706E78-F6DD-D113-B040-B99B51BEA1B5}"/>
              </a:ext>
            </a:extLst>
          </p:cNvPr>
          <p:cNvSpPr/>
          <p:nvPr/>
        </p:nvSpPr>
        <p:spPr>
          <a:xfrm>
            <a:off x="4067944" y="2321297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Mar</a:t>
            </a:r>
          </a:p>
        </p:txBody>
      </p:sp>
      <p:sp>
        <p:nvSpPr>
          <p:cNvPr id="32" name="39 Rectángulo">
            <a:extLst>
              <a:ext uri="{FF2B5EF4-FFF2-40B4-BE49-F238E27FC236}">
                <a16:creationId xmlns:a16="http://schemas.microsoft.com/office/drawing/2014/main" id="{FE8FEA1C-1EB3-E791-86D3-0ACED3AE4803}"/>
              </a:ext>
            </a:extLst>
          </p:cNvPr>
          <p:cNvSpPr/>
          <p:nvPr/>
        </p:nvSpPr>
        <p:spPr>
          <a:xfrm>
            <a:off x="3419872" y="2574194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39%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33" name="40 Rectángulo">
            <a:extLst>
              <a:ext uri="{FF2B5EF4-FFF2-40B4-BE49-F238E27FC236}">
                <a16:creationId xmlns:a16="http://schemas.microsoft.com/office/drawing/2014/main" id="{FB8CB926-3860-4A3F-AB21-1B697DCF3042}"/>
              </a:ext>
            </a:extLst>
          </p:cNvPr>
          <p:cNvSpPr/>
          <p:nvPr/>
        </p:nvSpPr>
        <p:spPr>
          <a:xfrm>
            <a:off x="3419872" y="3870338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32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34" name="42 Rectángulo">
            <a:extLst>
              <a:ext uri="{FF2B5EF4-FFF2-40B4-BE49-F238E27FC236}">
                <a16:creationId xmlns:a16="http://schemas.microsoft.com/office/drawing/2014/main" id="{E907EFBF-449D-EC00-A85B-1FB26EF756E5}"/>
              </a:ext>
            </a:extLst>
          </p:cNvPr>
          <p:cNvSpPr/>
          <p:nvPr/>
        </p:nvSpPr>
        <p:spPr>
          <a:xfrm>
            <a:off x="3419872" y="3222266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dirty="0">
                <a:latin typeface="Century Gothic"/>
              </a:rPr>
              <a:t>29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35" name="13 Rectángulo">
            <a:extLst>
              <a:ext uri="{FF2B5EF4-FFF2-40B4-BE49-F238E27FC236}">
                <a16:creationId xmlns:a16="http://schemas.microsoft.com/office/drawing/2014/main" id="{CF493EAC-F61D-A06E-AD67-EDAB111A83EA}"/>
              </a:ext>
            </a:extLst>
          </p:cNvPr>
          <p:cNvSpPr/>
          <p:nvPr/>
        </p:nvSpPr>
        <p:spPr>
          <a:xfrm>
            <a:off x="3491880" y="2337846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Abr</a:t>
            </a:r>
          </a:p>
        </p:txBody>
      </p:sp>
      <p:sp>
        <p:nvSpPr>
          <p:cNvPr id="66" name="39 Rectángulo">
            <a:extLst>
              <a:ext uri="{FF2B5EF4-FFF2-40B4-BE49-F238E27FC236}">
                <a16:creationId xmlns:a16="http://schemas.microsoft.com/office/drawing/2014/main" id="{F5731471-51FB-B323-30F8-D833ED6EA3E9}"/>
              </a:ext>
            </a:extLst>
          </p:cNvPr>
          <p:cNvSpPr/>
          <p:nvPr/>
        </p:nvSpPr>
        <p:spPr>
          <a:xfrm>
            <a:off x="2843808" y="2574194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40%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67" name="40 Rectángulo">
            <a:extLst>
              <a:ext uri="{FF2B5EF4-FFF2-40B4-BE49-F238E27FC236}">
                <a16:creationId xmlns:a16="http://schemas.microsoft.com/office/drawing/2014/main" id="{7610FE81-3874-0A87-40AE-239C475E261D}"/>
              </a:ext>
            </a:extLst>
          </p:cNvPr>
          <p:cNvSpPr/>
          <p:nvPr/>
        </p:nvSpPr>
        <p:spPr>
          <a:xfrm>
            <a:off x="2843808" y="3870338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30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68" name="42 Rectángulo">
            <a:extLst>
              <a:ext uri="{FF2B5EF4-FFF2-40B4-BE49-F238E27FC236}">
                <a16:creationId xmlns:a16="http://schemas.microsoft.com/office/drawing/2014/main" id="{9F80C0DB-BDFB-DB7E-76D9-2B490945FB5C}"/>
              </a:ext>
            </a:extLst>
          </p:cNvPr>
          <p:cNvSpPr/>
          <p:nvPr/>
        </p:nvSpPr>
        <p:spPr>
          <a:xfrm>
            <a:off x="2843808" y="3222266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69" name="13 Rectángulo">
            <a:extLst>
              <a:ext uri="{FF2B5EF4-FFF2-40B4-BE49-F238E27FC236}">
                <a16:creationId xmlns:a16="http://schemas.microsoft.com/office/drawing/2014/main" id="{D9153CF1-DA1D-7FF8-0C0F-554C5898F781}"/>
              </a:ext>
            </a:extLst>
          </p:cNvPr>
          <p:cNvSpPr/>
          <p:nvPr/>
        </p:nvSpPr>
        <p:spPr>
          <a:xfrm>
            <a:off x="2915816" y="2337846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May</a:t>
            </a:r>
          </a:p>
        </p:txBody>
      </p:sp>
      <p:sp>
        <p:nvSpPr>
          <p:cNvPr id="79" name="39 Rectángulo">
            <a:extLst>
              <a:ext uri="{FF2B5EF4-FFF2-40B4-BE49-F238E27FC236}">
                <a16:creationId xmlns:a16="http://schemas.microsoft.com/office/drawing/2014/main" id="{BE3FD2F3-48AE-3B1C-844F-0D3FA343DA65}"/>
              </a:ext>
            </a:extLst>
          </p:cNvPr>
          <p:cNvSpPr/>
          <p:nvPr/>
        </p:nvSpPr>
        <p:spPr>
          <a:xfrm>
            <a:off x="2267744" y="2589002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38%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80" name="40 Rectángulo">
            <a:extLst>
              <a:ext uri="{FF2B5EF4-FFF2-40B4-BE49-F238E27FC236}">
                <a16:creationId xmlns:a16="http://schemas.microsoft.com/office/drawing/2014/main" id="{27AC16A2-44FA-4DCE-E092-9A008A89469C}"/>
              </a:ext>
            </a:extLst>
          </p:cNvPr>
          <p:cNvSpPr/>
          <p:nvPr/>
        </p:nvSpPr>
        <p:spPr>
          <a:xfrm>
            <a:off x="2267744" y="3885146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29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81" name="42 Rectángulo">
            <a:extLst>
              <a:ext uri="{FF2B5EF4-FFF2-40B4-BE49-F238E27FC236}">
                <a16:creationId xmlns:a16="http://schemas.microsoft.com/office/drawing/2014/main" id="{2112B760-56FF-D087-4437-5FF1688691EC}"/>
              </a:ext>
            </a:extLst>
          </p:cNvPr>
          <p:cNvSpPr/>
          <p:nvPr/>
        </p:nvSpPr>
        <p:spPr>
          <a:xfrm>
            <a:off x="2267744" y="3237074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33%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82" name="13 Rectángulo">
            <a:extLst>
              <a:ext uri="{FF2B5EF4-FFF2-40B4-BE49-F238E27FC236}">
                <a16:creationId xmlns:a16="http://schemas.microsoft.com/office/drawing/2014/main" id="{DC29A446-855F-F5A6-CB02-B51BB474A0A0}"/>
              </a:ext>
            </a:extLst>
          </p:cNvPr>
          <p:cNvSpPr/>
          <p:nvPr/>
        </p:nvSpPr>
        <p:spPr>
          <a:xfrm>
            <a:off x="2339752" y="2352654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Jun</a:t>
            </a:r>
          </a:p>
        </p:txBody>
      </p:sp>
      <p:sp>
        <p:nvSpPr>
          <p:cNvPr id="91" name="39 Rectángulo">
            <a:extLst>
              <a:ext uri="{FF2B5EF4-FFF2-40B4-BE49-F238E27FC236}">
                <a16:creationId xmlns:a16="http://schemas.microsoft.com/office/drawing/2014/main" id="{44FBA5AF-D09D-C296-4485-FCB33D56C084}"/>
              </a:ext>
            </a:extLst>
          </p:cNvPr>
          <p:cNvSpPr/>
          <p:nvPr/>
        </p:nvSpPr>
        <p:spPr>
          <a:xfrm>
            <a:off x="1691680" y="2585228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25%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92" name="40 Rectángulo">
            <a:extLst>
              <a:ext uri="{FF2B5EF4-FFF2-40B4-BE49-F238E27FC236}">
                <a16:creationId xmlns:a16="http://schemas.microsoft.com/office/drawing/2014/main" id="{1827A4FF-D206-3022-62DA-D22C015C278B}"/>
              </a:ext>
            </a:extLst>
          </p:cNvPr>
          <p:cNvSpPr/>
          <p:nvPr/>
        </p:nvSpPr>
        <p:spPr>
          <a:xfrm>
            <a:off x="1691680" y="3881372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38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93" name="42 Rectángulo">
            <a:extLst>
              <a:ext uri="{FF2B5EF4-FFF2-40B4-BE49-F238E27FC236}">
                <a16:creationId xmlns:a16="http://schemas.microsoft.com/office/drawing/2014/main" id="{B65D73A8-A006-8EB6-4C2F-412C4DA8A255}"/>
              </a:ext>
            </a:extLst>
          </p:cNvPr>
          <p:cNvSpPr/>
          <p:nvPr/>
        </p:nvSpPr>
        <p:spPr>
          <a:xfrm>
            <a:off x="1691680" y="3233300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94" name="13 Rectángulo">
            <a:extLst>
              <a:ext uri="{FF2B5EF4-FFF2-40B4-BE49-F238E27FC236}">
                <a16:creationId xmlns:a16="http://schemas.microsoft.com/office/drawing/2014/main" id="{B98157B0-44E6-2AD4-38DE-94408603847D}"/>
              </a:ext>
            </a:extLst>
          </p:cNvPr>
          <p:cNvSpPr/>
          <p:nvPr/>
        </p:nvSpPr>
        <p:spPr>
          <a:xfrm>
            <a:off x="1763688" y="234888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Jul</a:t>
            </a:r>
          </a:p>
        </p:txBody>
      </p:sp>
      <p:sp>
        <p:nvSpPr>
          <p:cNvPr id="95" name="29 Rectángulo">
            <a:extLst>
              <a:ext uri="{FF2B5EF4-FFF2-40B4-BE49-F238E27FC236}">
                <a16:creationId xmlns:a16="http://schemas.microsoft.com/office/drawing/2014/main" id="{8D692EBD-0851-8F8C-36FA-F17C5C1A2011}"/>
              </a:ext>
            </a:extLst>
          </p:cNvPr>
          <p:cNvSpPr/>
          <p:nvPr/>
        </p:nvSpPr>
        <p:spPr>
          <a:xfrm>
            <a:off x="-1" y="1238563"/>
            <a:ext cx="914400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000" dirty="0">
                <a:solidFill>
                  <a:srgbClr val="002060"/>
                </a:solidFill>
              </a:rPr>
              <a:t>P9. </a:t>
            </a:r>
            <a:r>
              <a:rPr lang="es-MX" sz="1000" dirty="0">
                <a:solidFill>
                  <a:srgbClr val="002060"/>
                </a:solidFill>
              </a:rPr>
              <a:t>De aquí a 1 año, ¿cómo crees que estarán en tu hogar los siguientes temas? </a:t>
            </a:r>
            <a:endParaRPr lang="es-AR" sz="1000" dirty="0">
              <a:solidFill>
                <a:srgbClr val="002060"/>
              </a:solidFill>
            </a:endParaRPr>
          </a:p>
        </p:txBody>
      </p:sp>
      <p:sp>
        <p:nvSpPr>
          <p:cNvPr id="96" name="39 Rectángulo">
            <a:extLst>
              <a:ext uri="{FF2B5EF4-FFF2-40B4-BE49-F238E27FC236}">
                <a16:creationId xmlns:a16="http://schemas.microsoft.com/office/drawing/2014/main" id="{321F30DC-2606-A1F2-D65E-16B7F5787125}"/>
              </a:ext>
            </a:extLst>
          </p:cNvPr>
          <p:cNvSpPr/>
          <p:nvPr/>
        </p:nvSpPr>
        <p:spPr>
          <a:xfrm>
            <a:off x="1115616" y="2585228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30%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97" name="40 Rectángulo">
            <a:extLst>
              <a:ext uri="{FF2B5EF4-FFF2-40B4-BE49-F238E27FC236}">
                <a16:creationId xmlns:a16="http://schemas.microsoft.com/office/drawing/2014/main" id="{7DF6FEBA-F5ED-6C4E-D89F-CAAC5A12FDDC}"/>
              </a:ext>
            </a:extLst>
          </p:cNvPr>
          <p:cNvSpPr/>
          <p:nvPr/>
        </p:nvSpPr>
        <p:spPr>
          <a:xfrm>
            <a:off x="1115616" y="3881372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AR" sz="1100" b="1" kern="0" noProof="0" dirty="0">
                <a:solidFill>
                  <a:srgbClr val="FFFFFF"/>
                </a:solidFill>
                <a:latin typeface="Century Gothic"/>
              </a:rPr>
              <a:t>39</a:t>
            </a: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98" name="42 Rectángulo">
            <a:extLst>
              <a:ext uri="{FF2B5EF4-FFF2-40B4-BE49-F238E27FC236}">
                <a16:creationId xmlns:a16="http://schemas.microsoft.com/office/drawing/2014/main" id="{8606310C-A486-9EAF-D30C-D4638A9DD861}"/>
              </a:ext>
            </a:extLst>
          </p:cNvPr>
          <p:cNvSpPr/>
          <p:nvPr/>
        </p:nvSpPr>
        <p:spPr>
          <a:xfrm>
            <a:off x="1115616" y="3233300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99" name="13 Rectángulo">
            <a:extLst>
              <a:ext uri="{FF2B5EF4-FFF2-40B4-BE49-F238E27FC236}">
                <a16:creationId xmlns:a16="http://schemas.microsoft.com/office/drawing/2014/main" id="{95BAF7E9-6A12-207D-B2C4-F19766F210B4}"/>
              </a:ext>
            </a:extLst>
          </p:cNvPr>
          <p:cNvSpPr/>
          <p:nvPr/>
        </p:nvSpPr>
        <p:spPr>
          <a:xfrm>
            <a:off x="1187624" y="234888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 err="1">
                <a:solidFill>
                  <a:srgbClr val="000000"/>
                </a:solidFill>
              </a:rPr>
              <a:t>Ago</a:t>
            </a:r>
            <a:endParaRPr lang="es-AR" sz="900" dirty="0">
              <a:solidFill>
                <a:srgbClr val="000000"/>
              </a:solidFill>
            </a:endParaRPr>
          </a:p>
        </p:txBody>
      </p:sp>
      <p:sp>
        <p:nvSpPr>
          <p:cNvPr id="100" name="27 Rectángulo redondeado">
            <a:extLst>
              <a:ext uri="{FF2B5EF4-FFF2-40B4-BE49-F238E27FC236}">
                <a16:creationId xmlns:a16="http://schemas.microsoft.com/office/drawing/2014/main" id="{969F528A-D87C-5B6B-2878-5C044DBA92F1}"/>
              </a:ext>
            </a:extLst>
          </p:cNvPr>
          <p:cNvSpPr/>
          <p:nvPr/>
        </p:nvSpPr>
        <p:spPr>
          <a:xfrm>
            <a:off x="6228184" y="3068960"/>
            <a:ext cx="2376264" cy="826639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s-AR" sz="1100" b="1" kern="0" dirty="0">
                <a:solidFill>
                  <a:prstClr val="black"/>
                </a:solidFill>
              </a:rPr>
              <a:t>Desciende 7 puntos la expectativa negativa sobre la situación del empleo en 2025.</a:t>
            </a:r>
            <a:endParaRPr lang="es-AR" sz="1100" kern="0" dirty="0">
              <a:solidFill>
                <a:prstClr val="black"/>
              </a:solidFill>
            </a:endParaRPr>
          </a:p>
        </p:txBody>
      </p:sp>
      <p:sp>
        <p:nvSpPr>
          <p:cNvPr id="2" name="39 Rectángulo">
            <a:extLst>
              <a:ext uri="{FF2B5EF4-FFF2-40B4-BE49-F238E27FC236}">
                <a16:creationId xmlns:a16="http://schemas.microsoft.com/office/drawing/2014/main" id="{6457E98D-59BD-F169-3FB8-33CB1F0454A2}"/>
              </a:ext>
            </a:extLst>
          </p:cNvPr>
          <p:cNvSpPr/>
          <p:nvPr/>
        </p:nvSpPr>
        <p:spPr>
          <a:xfrm>
            <a:off x="539552" y="2585228"/>
            <a:ext cx="504056" cy="576064"/>
          </a:xfrm>
          <a:prstGeom prst="rect">
            <a:avLst/>
          </a:prstGeom>
          <a:solidFill>
            <a:srgbClr val="92D050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31%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Mejor</a:t>
            </a:r>
          </a:p>
        </p:txBody>
      </p:sp>
      <p:sp>
        <p:nvSpPr>
          <p:cNvPr id="3" name="40 Rectángulo">
            <a:extLst>
              <a:ext uri="{FF2B5EF4-FFF2-40B4-BE49-F238E27FC236}">
                <a16:creationId xmlns:a16="http://schemas.microsoft.com/office/drawing/2014/main" id="{3E7BE352-594C-960A-22EA-2A0D09EED22B}"/>
              </a:ext>
            </a:extLst>
          </p:cNvPr>
          <p:cNvSpPr/>
          <p:nvPr/>
        </p:nvSpPr>
        <p:spPr>
          <a:xfrm>
            <a:off x="539552" y="3881372"/>
            <a:ext cx="504056" cy="576064"/>
          </a:xfrm>
          <a:prstGeom prst="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32%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Peor</a:t>
            </a:r>
          </a:p>
        </p:txBody>
      </p:sp>
      <p:sp>
        <p:nvSpPr>
          <p:cNvPr id="4" name="42 Rectángulo">
            <a:extLst>
              <a:ext uri="{FF2B5EF4-FFF2-40B4-BE49-F238E27FC236}">
                <a16:creationId xmlns:a16="http://schemas.microsoft.com/office/drawing/2014/main" id="{67E4018C-252B-2C0A-F6A0-71EF0163723F}"/>
              </a:ext>
            </a:extLst>
          </p:cNvPr>
          <p:cNvSpPr/>
          <p:nvPr/>
        </p:nvSpPr>
        <p:spPr>
          <a:xfrm>
            <a:off x="539552" y="3233300"/>
            <a:ext cx="504056" cy="576064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37%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/>
                <a:ea typeface="+mn-ea"/>
                <a:cs typeface="+mn-cs"/>
              </a:rPr>
              <a:t>Igual</a:t>
            </a:r>
          </a:p>
        </p:txBody>
      </p:sp>
      <p:sp>
        <p:nvSpPr>
          <p:cNvPr id="6" name="13 Rectángulo">
            <a:extLst>
              <a:ext uri="{FF2B5EF4-FFF2-40B4-BE49-F238E27FC236}">
                <a16:creationId xmlns:a16="http://schemas.microsoft.com/office/drawing/2014/main" id="{22159B63-996D-3EB4-82FB-735BBB6D2D79}"/>
              </a:ext>
            </a:extLst>
          </p:cNvPr>
          <p:cNvSpPr/>
          <p:nvPr/>
        </p:nvSpPr>
        <p:spPr>
          <a:xfrm>
            <a:off x="611560" y="2348880"/>
            <a:ext cx="43204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900" dirty="0">
                <a:solidFill>
                  <a:srgbClr val="000000"/>
                </a:solidFill>
              </a:rPr>
              <a:t>Sept</a:t>
            </a:r>
          </a:p>
        </p:txBody>
      </p:sp>
    </p:spTree>
    <p:extLst>
      <p:ext uri="{BB962C8B-B14F-4D97-AF65-F5344CB8AC3E}">
        <p14:creationId xmlns:p14="http://schemas.microsoft.com/office/powerpoint/2010/main" val="3291354848"/>
      </p:ext>
    </p:extLst>
  </p:cSld>
  <p:clrMapOvr>
    <a:masterClrMapping/>
  </p:clrMapOvr>
  <p:transition>
    <p:strips dir="r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4 Título"/>
          <p:cNvSpPr>
            <a:spLocks noGrp="1"/>
          </p:cNvSpPr>
          <p:nvPr>
            <p:ph type="ctrTitle"/>
          </p:nvPr>
        </p:nvSpPr>
        <p:spPr>
          <a:xfrm>
            <a:off x="0" y="2391023"/>
            <a:ext cx="9144000" cy="1470025"/>
          </a:xfrm>
        </p:spPr>
        <p:txBody>
          <a:bodyPr>
            <a:normAutofit/>
          </a:bodyPr>
          <a:lstStyle/>
          <a:p>
            <a:r>
              <a:rPr lang="es-AR" sz="1800" b="1" dirty="0"/>
              <a:t>METODOLOGÍA</a:t>
            </a:r>
          </a:p>
        </p:txBody>
      </p:sp>
    </p:spTree>
    <p:extLst>
      <p:ext uri="{BB962C8B-B14F-4D97-AF65-F5344CB8AC3E}">
        <p14:creationId xmlns:p14="http://schemas.microsoft.com/office/powerpoint/2010/main" val="2071987051"/>
      </p:ext>
    </p:extLst>
  </p:cSld>
  <p:clrMapOvr>
    <a:masterClrMapping/>
  </p:clrMapOvr>
  <p:transition spd="med">
    <p:strips dir="r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flecha roj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926" y="778856"/>
            <a:ext cx="314325" cy="28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67544" y="764704"/>
            <a:ext cx="3672408" cy="4110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spcBef>
                <a:spcPct val="20000"/>
              </a:spcBef>
              <a:buClr>
                <a:srgbClr val="0070C0"/>
              </a:buClr>
              <a:buSzPct val="100000"/>
            </a:pPr>
            <a:r>
              <a:rPr lang="es-AR" sz="1400" b="1" dirty="0">
                <a:solidFill>
                  <a:srgbClr val="002060"/>
                </a:solidFill>
              </a:rPr>
              <a:t>El MONITOR DE OPINIÓN PÚBLICA (MOP) es un tracking cuantitativo online realizado en todo el país para caracterizar el clima de la opinión pública con respecto a los principales escenarios político, económico y social de la Argentina.</a:t>
            </a:r>
          </a:p>
          <a:p>
            <a:endParaRPr lang="es-AR" sz="1400" dirty="0">
              <a:solidFill>
                <a:srgbClr val="002060"/>
              </a:solidFill>
            </a:endParaRPr>
          </a:p>
          <a:p>
            <a:endParaRPr lang="es-AR" sz="1400" dirty="0">
              <a:solidFill>
                <a:srgbClr val="002060"/>
              </a:solidFill>
            </a:endParaRPr>
          </a:p>
          <a:p>
            <a:endParaRPr lang="es-AR" sz="1400" dirty="0">
              <a:solidFill>
                <a:srgbClr val="002060"/>
              </a:solidFill>
            </a:endParaRPr>
          </a:p>
          <a:p>
            <a:r>
              <a:rPr lang="es-AR" sz="1400" b="1" dirty="0">
                <a:solidFill>
                  <a:srgbClr val="002060"/>
                </a:solidFill>
              </a:rPr>
              <a:t>Una radiografía integral de las opiniones, evaluaciones y expectativas de los ciudadanos.</a:t>
            </a:r>
          </a:p>
          <a:p>
            <a:endParaRPr lang="es-AR" sz="1400" b="1" dirty="0">
              <a:solidFill>
                <a:srgbClr val="002060"/>
              </a:solidFill>
            </a:endParaRPr>
          </a:p>
          <a:p>
            <a:endParaRPr lang="es-AR" sz="1400" b="1" dirty="0">
              <a:solidFill>
                <a:srgbClr val="002060"/>
              </a:solidFill>
            </a:endParaRPr>
          </a:p>
          <a:p>
            <a:endParaRPr lang="es-AR" sz="1400" b="1" dirty="0">
              <a:solidFill>
                <a:srgbClr val="002060"/>
              </a:solidFill>
            </a:endParaRPr>
          </a:p>
          <a:p>
            <a:r>
              <a:rPr lang="es-AR" sz="1400" b="1" dirty="0">
                <a:solidFill>
                  <a:srgbClr val="002060"/>
                </a:solidFill>
              </a:rPr>
              <a:t>Un estudio llevado adelante                             junto al Instituto de Monitoreo de                   Tendencias (IMOT) de UCES.</a:t>
            </a:r>
          </a:p>
        </p:txBody>
      </p:sp>
      <p:pic>
        <p:nvPicPr>
          <p:cNvPr id="7" name="Picture 6" descr="flecha roj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926" y="2856806"/>
            <a:ext cx="314325" cy="28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flecha roj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926" y="4152950"/>
            <a:ext cx="314325" cy="28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8867" y="4261105"/>
            <a:ext cx="767109" cy="464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4 Marcador de contenido"/>
          <p:cNvSpPr txBox="1">
            <a:spLocks/>
          </p:cNvSpPr>
          <p:nvPr/>
        </p:nvSpPr>
        <p:spPr>
          <a:xfrm>
            <a:off x="4716016" y="764704"/>
            <a:ext cx="4355976" cy="5616624"/>
          </a:xfrm>
          <a:prstGeom prst="rect">
            <a:avLst/>
          </a:prstGeom>
        </p:spPr>
        <p:txBody>
          <a:bodyPr/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es-AR" sz="1200" b="1" dirty="0">
                <a:solidFill>
                  <a:srgbClr val="002060"/>
                </a:solidFill>
              </a:rPr>
              <a:t>TIPO DE ESTUDIO: </a:t>
            </a:r>
            <a:r>
              <a:rPr lang="es-AR" sz="1050" dirty="0">
                <a:solidFill>
                  <a:srgbClr val="002060"/>
                </a:solidFill>
              </a:rPr>
              <a:t>Encuesta por muestreo.</a:t>
            </a:r>
            <a:endParaRPr lang="es-AR" sz="1400" b="1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  <a:defRPr/>
            </a:pPr>
            <a:endParaRPr lang="es-AR" sz="500" b="1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defRPr/>
            </a:pPr>
            <a:r>
              <a:rPr lang="es-AR" sz="1200" b="1" dirty="0">
                <a:solidFill>
                  <a:srgbClr val="002060"/>
                </a:solidFill>
              </a:rPr>
              <a:t>TARGET: </a:t>
            </a:r>
            <a:r>
              <a:rPr lang="es-AR" sz="1050" dirty="0">
                <a:solidFill>
                  <a:srgbClr val="002060"/>
                </a:solidFill>
              </a:rPr>
              <a:t>Hombres y Mujeres, 16 y más años, NSE AB-C-D, 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defRPr/>
            </a:pPr>
            <a:r>
              <a:rPr lang="es-AR" sz="1050" dirty="0">
                <a:solidFill>
                  <a:srgbClr val="002060"/>
                </a:solidFill>
              </a:rPr>
              <a:t>residentes en </a:t>
            </a:r>
            <a:r>
              <a:rPr lang="es-AR" sz="1050" dirty="0" err="1">
                <a:solidFill>
                  <a:srgbClr val="002060"/>
                </a:solidFill>
              </a:rPr>
              <a:t>Amba</a:t>
            </a:r>
            <a:r>
              <a:rPr lang="es-AR" sz="1050" dirty="0">
                <a:solidFill>
                  <a:srgbClr val="002060"/>
                </a:solidFill>
              </a:rPr>
              <a:t> e Interior, usuarios de Internet.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  <a:defRPr/>
            </a:pPr>
            <a:endParaRPr lang="es-AR" sz="500" b="1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es-AR" sz="1200" b="1" dirty="0">
                <a:solidFill>
                  <a:srgbClr val="002060"/>
                </a:solidFill>
              </a:rPr>
              <a:t>INSTRUMENTO DE RECOLECCIÓN: </a:t>
            </a:r>
            <a:r>
              <a:rPr lang="es-AR" sz="1050" dirty="0">
                <a:solidFill>
                  <a:srgbClr val="002060"/>
                </a:solidFill>
              </a:rPr>
              <a:t>Cuestionario 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es-AR" sz="1050" dirty="0">
                <a:solidFill>
                  <a:srgbClr val="002060"/>
                </a:solidFill>
              </a:rPr>
              <a:t>estructurado con preguntas abiertas, cerradas y escalas 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es-AR" sz="1050" dirty="0">
                <a:solidFill>
                  <a:srgbClr val="002060"/>
                </a:solidFill>
              </a:rPr>
              <a:t>de opinión. Duración (media) del cuestionario: 10 minutos.</a:t>
            </a:r>
            <a:endParaRPr lang="es-AR" sz="1100" b="1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  <a:defRPr/>
            </a:pPr>
            <a:endParaRPr lang="es-AR" sz="500" b="1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es-AR" sz="1200" b="1" dirty="0">
                <a:solidFill>
                  <a:srgbClr val="002060"/>
                </a:solidFill>
              </a:rPr>
              <a:t>TÉCNICA DE RECOLECCIÓN: </a:t>
            </a:r>
            <a:r>
              <a:rPr lang="es-AR" sz="1050" dirty="0">
                <a:solidFill>
                  <a:srgbClr val="002060"/>
                </a:solidFill>
              </a:rPr>
              <a:t>Entrevista online, utilizando 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  <a:defRPr/>
            </a:pPr>
            <a:r>
              <a:rPr lang="es-AR" sz="1050" dirty="0">
                <a:solidFill>
                  <a:srgbClr val="002060"/>
                </a:solidFill>
              </a:rPr>
              <a:t>la Plataforma OH! y operando sobre la Comunidad OH! y RS.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  <a:defRPr/>
            </a:pPr>
            <a:endParaRPr lang="es-AR" sz="500" b="1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defRPr/>
            </a:pPr>
            <a:r>
              <a:rPr lang="es-AR" sz="1200" b="1" dirty="0">
                <a:solidFill>
                  <a:srgbClr val="002060"/>
                </a:solidFill>
              </a:rPr>
              <a:t>MUESTRA: </a:t>
            </a:r>
            <a:r>
              <a:rPr lang="es-AR" sz="1050" dirty="0">
                <a:solidFill>
                  <a:srgbClr val="002060"/>
                </a:solidFill>
              </a:rPr>
              <a:t>800 casos. </a:t>
            </a:r>
            <a:endParaRPr lang="es-AR" sz="1100" dirty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defRPr/>
            </a:pPr>
            <a:r>
              <a:rPr lang="es-AR" sz="1200" b="1" dirty="0">
                <a:solidFill>
                  <a:srgbClr val="002060"/>
                </a:solidFill>
              </a:rPr>
              <a:t>SEGMENTACIÓN: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defRPr/>
            </a:pPr>
            <a:r>
              <a:rPr lang="es-AR" sz="800" b="1" dirty="0">
                <a:solidFill>
                  <a:srgbClr val="002060"/>
                </a:solidFill>
                <a:ea typeface="Times New Roman"/>
                <a:cs typeface="Times New Roman"/>
              </a:rPr>
              <a:t>o	SEXO: </a:t>
            </a:r>
            <a:r>
              <a:rPr lang="es-AR" sz="800" dirty="0">
                <a:solidFill>
                  <a:srgbClr val="002060"/>
                </a:solidFill>
                <a:ea typeface="Times New Roman"/>
                <a:cs typeface="Times New Roman"/>
              </a:rPr>
              <a:t>45% Hombres, 55% Mujeres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defRPr/>
            </a:pPr>
            <a:r>
              <a:rPr lang="es-AR" sz="800" b="1" dirty="0">
                <a:solidFill>
                  <a:srgbClr val="002060"/>
                </a:solidFill>
                <a:ea typeface="Times New Roman"/>
                <a:cs typeface="Times New Roman"/>
              </a:rPr>
              <a:t>o	EDAD: </a:t>
            </a:r>
            <a:r>
              <a:rPr lang="es-AR" sz="800" dirty="0">
                <a:solidFill>
                  <a:srgbClr val="002060"/>
                </a:solidFill>
                <a:ea typeface="Times New Roman"/>
                <a:cs typeface="Times New Roman"/>
              </a:rPr>
              <a:t>30% de 16-34 años, 35% de 35-49 años y 35% de 50 y más años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defRPr/>
            </a:pPr>
            <a:r>
              <a:rPr lang="es-AR" sz="800" b="1" dirty="0">
                <a:solidFill>
                  <a:srgbClr val="002060"/>
                </a:solidFill>
                <a:ea typeface="Times New Roman"/>
                <a:cs typeface="Times New Roman"/>
              </a:rPr>
              <a:t>o	RESIDENCIA: </a:t>
            </a:r>
            <a:r>
              <a:rPr lang="es-AR" sz="800" dirty="0">
                <a:solidFill>
                  <a:srgbClr val="002060"/>
                </a:solidFill>
                <a:ea typeface="Times New Roman"/>
                <a:cs typeface="Times New Roman"/>
              </a:rPr>
              <a:t>AMBA y PBA (50%), CENTRO (Córdoba, La Pampa, Santiago del Estero) (15%), MESOPOTAMIA (Santa Fe, Entre Ríos) (15%), NOA (Tucumán, Salta, Jujuy) (5%), NEA (Formosa, Chaco, Corrientes, Misiones) (5%), CUYO (Mendoza, San Juan, San Luis, Catamarca, La Rioja) (5%), PATAGONIA (Neuquén, Chubut, Río Negro, Santa Cruz, Tierra del Fuego) (5%)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defRPr/>
            </a:pPr>
            <a:r>
              <a:rPr lang="es-AR" sz="800" b="1" dirty="0">
                <a:solidFill>
                  <a:srgbClr val="002060"/>
                </a:solidFill>
                <a:ea typeface="Times New Roman"/>
                <a:cs typeface="Times New Roman"/>
              </a:rPr>
              <a:t>o	NSE: </a:t>
            </a:r>
            <a:r>
              <a:rPr lang="es-AR" sz="800" dirty="0">
                <a:solidFill>
                  <a:srgbClr val="002060"/>
                </a:solidFill>
                <a:ea typeface="Times New Roman"/>
                <a:cs typeface="Times New Roman"/>
              </a:rPr>
              <a:t>20% ABC1, 50% C2C3, 30% D1D2</a:t>
            </a: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defRPr/>
            </a:pPr>
            <a:endParaRPr lang="es-AR" sz="800" dirty="0">
              <a:solidFill>
                <a:srgbClr val="002060"/>
              </a:solidFill>
              <a:ea typeface="Times New Roman"/>
              <a:cs typeface="Times New Roman"/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defRPr/>
            </a:pPr>
            <a:r>
              <a:rPr lang="es-AR" sz="1200" b="1" dirty="0">
                <a:solidFill>
                  <a:srgbClr val="002060"/>
                </a:solidFill>
              </a:rPr>
              <a:t>CAMPO</a:t>
            </a:r>
            <a:r>
              <a:rPr lang="es-AR" sz="1200" dirty="0">
                <a:solidFill>
                  <a:srgbClr val="002060"/>
                </a:solidFill>
              </a:rPr>
              <a:t>: </a:t>
            </a:r>
            <a:r>
              <a:rPr lang="es-AR" sz="1050" dirty="0">
                <a:solidFill>
                  <a:srgbClr val="002060"/>
                </a:solidFill>
              </a:rPr>
              <a:t>03 al 29 de septiembre de 2024.</a:t>
            </a:r>
            <a:endParaRPr lang="es-AR" sz="1050" dirty="0">
              <a:solidFill>
                <a:srgbClr val="002060"/>
              </a:solidFill>
              <a:cs typeface="Times New Roman"/>
            </a:endParaRPr>
          </a:p>
        </p:txBody>
      </p:sp>
      <p:sp>
        <p:nvSpPr>
          <p:cNvPr id="11" name="1 Título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360040"/>
          </a:xfrm>
        </p:spPr>
        <p:txBody>
          <a:bodyPr/>
          <a:lstStyle/>
          <a:p>
            <a:r>
              <a:rPr lang="es-AR" sz="1800" b="1" dirty="0">
                <a:solidFill>
                  <a:srgbClr val="C00000"/>
                </a:solidFill>
              </a:rPr>
              <a:t>OBJETIVOS				  METODOLOGÍA</a:t>
            </a:r>
            <a:endParaRPr lang="es-AR" sz="1800" b="1" u="sng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strips dir="r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strips dir="ru"/>
  </p:transition>
</p:sld>
</file>

<file path=ppt/theme/theme1.xml><?xml version="1.0" encoding="utf-8"?>
<a:theme xmlns:a="http://schemas.openxmlformats.org/drawingml/2006/main" name="1_Diseño personalizado">
  <a:themeElements>
    <a:clrScheme name="primarios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0000"/>
      </a:accent1>
      <a:accent2>
        <a:srgbClr val="FFC000"/>
      </a:accent2>
      <a:accent3>
        <a:srgbClr val="FFFF00"/>
      </a:accent3>
      <a:accent4>
        <a:srgbClr val="92D050"/>
      </a:accent4>
      <a:accent5>
        <a:srgbClr val="00B050"/>
      </a:accent5>
      <a:accent6>
        <a:srgbClr val="00B0F0"/>
      </a:accent6>
      <a:hlink>
        <a:srgbClr val="0070C0"/>
      </a:hlink>
      <a:folHlink>
        <a:srgbClr val="7030A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ersonalizado">
  <a:themeElements>
    <a:clrScheme name="primarios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0000"/>
      </a:accent1>
      <a:accent2>
        <a:srgbClr val="FFC000"/>
      </a:accent2>
      <a:accent3>
        <a:srgbClr val="FFFF00"/>
      </a:accent3>
      <a:accent4>
        <a:srgbClr val="92D050"/>
      </a:accent4>
      <a:accent5>
        <a:srgbClr val="00B050"/>
      </a:accent5>
      <a:accent6>
        <a:srgbClr val="00B0F0"/>
      </a:accent6>
      <a:hlink>
        <a:srgbClr val="0070C0"/>
      </a:hlink>
      <a:folHlink>
        <a:srgbClr val="7030A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5_Diseño personalizado">
  <a:themeElements>
    <a:clrScheme name="primarios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0000"/>
      </a:accent1>
      <a:accent2>
        <a:srgbClr val="FFC000"/>
      </a:accent2>
      <a:accent3>
        <a:srgbClr val="FFFF00"/>
      </a:accent3>
      <a:accent4>
        <a:srgbClr val="92D050"/>
      </a:accent4>
      <a:accent5>
        <a:srgbClr val="00B050"/>
      </a:accent5>
      <a:accent6>
        <a:srgbClr val="00B0F0"/>
      </a:accent6>
      <a:hlink>
        <a:srgbClr val="0070C0"/>
      </a:hlink>
      <a:folHlink>
        <a:srgbClr val="7030A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3_Diseño personalizado">
  <a:themeElements>
    <a:clrScheme name="primarios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0000"/>
      </a:accent1>
      <a:accent2>
        <a:srgbClr val="FFC000"/>
      </a:accent2>
      <a:accent3>
        <a:srgbClr val="FFFF00"/>
      </a:accent3>
      <a:accent4>
        <a:srgbClr val="92D050"/>
      </a:accent4>
      <a:accent5>
        <a:srgbClr val="00B050"/>
      </a:accent5>
      <a:accent6>
        <a:srgbClr val="00B0F0"/>
      </a:accent6>
      <a:hlink>
        <a:srgbClr val="0070C0"/>
      </a:hlink>
      <a:folHlink>
        <a:srgbClr val="7030A0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6_Diseño personalizado">
  <a:themeElements>
    <a:clrScheme name="primarios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0000"/>
      </a:accent1>
      <a:accent2>
        <a:srgbClr val="FFC000"/>
      </a:accent2>
      <a:accent3>
        <a:srgbClr val="FFFF00"/>
      </a:accent3>
      <a:accent4>
        <a:srgbClr val="92D050"/>
      </a:accent4>
      <a:accent5>
        <a:srgbClr val="00B050"/>
      </a:accent5>
      <a:accent6>
        <a:srgbClr val="00B0F0"/>
      </a:accent6>
      <a:hlink>
        <a:srgbClr val="0070C0"/>
      </a:hlink>
      <a:folHlink>
        <a:srgbClr val="7030A0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8_Diseño personalizado">
  <a:themeElements>
    <a:clrScheme name="primarios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0000"/>
      </a:accent1>
      <a:accent2>
        <a:srgbClr val="FFC000"/>
      </a:accent2>
      <a:accent3>
        <a:srgbClr val="FFFF00"/>
      </a:accent3>
      <a:accent4>
        <a:srgbClr val="92D050"/>
      </a:accent4>
      <a:accent5>
        <a:srgbClr val="00B050"/>
      </a:accent5>
      <a:accent6>
        <a:srgbClr val="00B0F0"/>
      </a:accent6>
      <a:hlink>
        <a:srgbClr val="0070C0"/>
      </a:hlink>
      <a:folHlink>
        <a:srgbClr val="7030A0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9_Diseño personalizado">
  <a:themeElements>
    <a:clrScheme name="primarios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0000"/>
      </a:accent1>
      <a:accent2>
        <a:srgbClr val="FFC000"/>
      </a:accent2>
      <a:accent3>
        <a:srgbClr val="FFFF00"/>
      </a:accent3>
      <a:accent4>
        <a:srgbClr val="92D050"/>
      </a:accent4>
      <a:accent5>
        <a:srgbClr val="00B050"/>
      </a:accent5>
      <a:accent6>
        <a:srgbClr val="00B0F0"/>
      </a:accent6>
      <a:hlink>
        <a:srgbClr val="0070C0"/>
      </a:hlink>
      <a:folHlink>
        <a:srgbClr val="7030A0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27_Diseño personalizado">
  <a:themeElements>
    <a:clrScheme name="primarios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0000"/>
      </a:accent1>
      <a:accent2>
        <a:srgbClr val="FFC000"/>
      </a:accent2>
      <a:accent3>
        <a:srgbClr val="FFFF00"/>
      </a:accent3>
      <a:accent4>
        <a:srgbClr val="92D050"/>
      </a:accent4>
      <a:accent5>
        <a:srgbClr val="00B050"/>
      </a:accent5>
      <a:accent6>
        <a:srgbClr val="00B0F0"/>
      </a:accent6>
      <a:hlink>
        <a:srgbClr val="0070C0"/>
      </a:hlink>
      <a:folHlink>
        <a:srgbClr val="7030A0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8_Diseño personalizad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3_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21_Diseño personalizad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6_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4_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7_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28_Diseño personalizado">
  <a:themeElements>
    <a:clrScheme name="primarios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0000"/>
      </a:accent1>
      <a:accent2>
        <a:srgbClr val="FFC000"/>
      </a:accent2>
      <a:accent3>
        <a:srgbClr val="FFFF00"/>
      </a:accent3>
      <a:accent4>
        <a:srgbClr val="92D050"/>
      </a:accent4>
      <a:accent5>
        <a:srgbClr val="00B050"/>
      </a:accent5>
      <a:accent6>
        <a:srgbClr val="00B0F0"/>
      </a:accent6>
      <a:hlink>
        <a:srgbClr val="0070C0"/>
      </a:hlink>
      <a:folHlink>
        <a:srgbClr val="7030A0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5_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29_Diseño personalizado">
  <a:themeElements>
    <a:clrScheme name="primarios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0000"/>
      </a:accent1>
      <a:accent2>
        <a:srgbClr val="FFC000"/>
      </a:accent2>
      <a:accent3>
        <a:srgbClr val="FFFF00"/>
      </a:accent3>
      <a:accent4>
        <a:srgbClr val="92D050"/>
      </a:accent4>
      <a:accent5>
        <a:srgbClr val="00B050"/>
      </a:accent5>
      <a:accent6>
        <a:srgbClr val="00B0F0"/>
      </a:accent6>
      <a:hlink>
        <a:srgbClr val="0070C0"/>
      </a:hlink>
      <a:folHlink>
        <a:srgbClr val="7030A0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7_Diseño personalizado">
  <a:themeElements>
    <a:clrScheme name="primarios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0000"/>
      </a:accent1>
      <a:accent2>
        <a:srgbClr val="FFC000"/>
      </a:accent2>
      <a:accent3>
        <a:srgbClr val="FFFF00"/>
      </a:accent3>
      <a:accent4>
        <a:srgbClr val="92D050"/>
      </a:accent4>
      <a:accent5>
        <a:srgbClr val="00B050"/>
      </a:accent5>
      <a:accent6>
        <a:srgbClr val="00B0F0"/>
      </a:accent6>
      <a:hlink>
        <a:srgbClr val="0070C0"/>
      </a:hlink>
      <a:folHlink>
        <a:srgbClr val="7030A0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22_Diseño personalizad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7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8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9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0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1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2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3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4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5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6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7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8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9.xml><?xml version="1.0" encoding="utf-8"?>
<a:themeOverride xmlns:a="http://schemas.openxmlformats.org/drawingml/2006/main">
  <a:clrScheme name="primarios">
    <a:dk1>
      <a:srgbClr val="000000"/>
    </a:dk1>
    <a:lt1>
      <a:srgbClr val="FFFFFF"/>
    </a:lt1>
    <a:dk2>
      <a:srgbClr val="000000"/>
    </a:dk2>
    <a:lt2>
      <a:srgbClr val="808080"/>
    </a:lt2>
    <a:accent1>
      <a:srgbClr val="C00000"/>
    </a:accent1>
    <a:accent2>
      <a:srgbClr val="FFC000"/>
    </a:accent2>
    <a:accent3>
      <a:srgbClr val="FFFF00"/>
    </a:accent3>
    <a:accent4>
      <a:srgbClr val="92D050"/>
    </a:accent4>
    <a:accent5>
      <a:srgbClr val="00B050"/>
    </a:accent5>
    <a:accent6>
      <a:srgbClr val="00B0F0"/>
    </a:accent6>
    <a:hlink>
      <a:srgbClr val="0070C0"/>
    </a:hlink>
    <a:folHlink>
      <a:srgbClr val="7030A0"/>
    </a:folHlink>
  </a:clrScheme>
  <a:fontScheme name="Brío">
    <a:majorFont>
      <a:latin typeface="Century Gothic"/>
      <a:ea typeface=""/>
      <a:cs typeface=""/>
      <a:font script="Jpan" typeface="HGｺﾞｼｯｸM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幼圆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12176</TotalTime>
  <Words>2350</Words>
  <Application>Microsoft Office PowerPoint</Application>
  <PresentationFormat>Presentación en pantalla (4:3)</PresentationFormat>
  <Paragraphs>968</Paragraphs>
  <Slides>20</Slides>
  <Notes>18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20</vt:i4>
      </vt:variant>
      <vt:variant>
        <vt:lpstr>Títulos de diapositiva</vt:lpstr>
      </vt:variant>
      <vt:variant>
        <vt:i4>20</vt:i4>
      </vt:variant>
    </vt:vector>
  </HeadingPairs>
  <TitlesOfParts>
    <vt:vector size="44" baseType="lpstr">
      <vt:lpstr>Arial</vt:lpstr>
      <vt:lpstr>Calibri</vt:lpstr>
      <vt:lpstr>Century Gothic</vt:lpstr>
      <vt:lpstr>Times New Roman</vt:lpstr>
      <vt:lpstr>1_Diseño personalizado</vt:lpstr>
      <vt:lpstr>2_Diseño personalizado</vt:lpstr>
      <vt:lpstr>Diseño personalizado</vt:lpstr>
      <vt:lpstr>15_Diseño personalizado</vt:lpstr>
      <vt:lpstr>13_Diseño personalizado</vt:lpstr>
      <vt:lpstr>6_Diseño personalizado</vt:lpstr>
      <vt:lpstr>8_Diseño personalizado</vt:lpstr>
      <vt:lpstr>9_Diseño personalizado</vt:lpstr>
      <vt:lpstr>27_Diseño personalizado</vt:lpstr>
      <vt:lpstr>18_Diseño personalizado</vt:lpstr>
      <vt:lpstr>3_Diseño personalizado</vt:lpstr>
      <vt:lpstr>21_Diseño personalizado</vt:lpstr>
      <vt:lpstr>16_Diseño personalizado</vt:lpstr>
      <vt:lpstr>4_Diseño personalizado</vt:lpstr>
      <vt:lpstr>17_Diseño personalizado</vt:lpstr>
      <vt:lpstr>28_Diseño personalizado</vt:lpstr>
      <vt:lpstr>5_Diseño personalizado</vt:lpstr>
      <vt:lpstr>29_Diseño personalizado</vt:lpstr>
      <vt:lpstr>7_Diseño personalizado</vt:lpstr>
      <vt:lpstr>22_Diseño personalizado</vt:lpstr>
      <vt:lpstr>Presentación de PowerPoint</vt:lpstr>
      <vt:lpstr>CLIMA SOCIAL &amp; EXPECTATIVAS</vt:lpstr>
      <vt:lpstr>¿CUÁLES SON NUESTRAS PREOCUPACIONES?</vt:lpstr>
      <vt:lpstr>¿CÓMO NOS SENTIMOS?</vt:lpstr>
      <vt:lpstr>¿CÓMO NOS SENTIMOS?</vt:lpstr>
      <vt:lpstr>¿HACIA DÓNDE SE DIRIGE EL PAÍS?</vt:lpstr>
      <vt:lpstr>IMAGEN DEL GOBIERNO</vt:lpstr>
      <vt:lpstr>IMAGEN DE LA OPOSICIÓN</vt:lpstr>
      <vt:lpstr>SATISFACCIÓN CON LA GESTIÓN DEL GOBIERNO NACIONAL</vt:lpstr>
      <vt:lpstr>SOBRE LA RESPONSABILIDAD POLÍTICA DE LA CRISIS</vt:lpstr>
      <vt:lpstr>CONFIANZA INSTITUCIONAL</vt:lpstr>
      <vt:lpstr>CONFIANZA INSTITUCIONAL</vt:lpstr>
      <vt:lpstr>EXPECTATIVAS</vt:lpstr>
      <vt:lpstr>¿CÓMO ESTAREMOS EN UN AÑO?</vt:lpstr>
      <vt:lpstr>¿CÓMO ESTAREMOS EN UN AÑO?</vt:lpstr>
      <vt:lpstr>¿CÓMO ESTAREMOS EN UN AÑO?</vt:lpstr>
      <vt:lpstr>¿CÓMO ESTAREMOS EN UN AÑO?</vt:lpstr>
      <vt:lpstr>METODOLOGÍA</vt:lpstr>
      <vt:lpstr>OBJETIVOS      METODOLOGÍA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Informe</dc:title>
  <dc:subject>MOP ARG sept 24</dc:subject>
  <dc:creator>OH! PANEL</dc:creator>
  <cp:lastModifiedBy>Gonzalo Diego Peña</cp:lastModifiedBy>
  <cp:revision>1756</cp:revision>
  <dcterms:created xsi:type="dcterms:W3CDTF">2017-07-09T20:50:55Z</dcterms:created>
  <dcterms:modified xsi:type="dcterms:W3CDTF">2024-10-07T22:15:53Z</dcterms:modified>
</cp:coreProperties>
</file>